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347" r:id="rId3"/>
    <p:sldId id="423" r:id="rId4"/>
    <p:sldId id="424" r:id="rId5"/>
    <p:sldId id="396" r:id="rId6"/>
    <p:sldId id="420" r:id="rId7"/>
    <p:sldId id="393" r:id="rId8"/>
    <p:sldId id="394" r:id="rId9"/>
    <p:sldId id="395" r:id="rId10"/>
    <p:sldId id="397" r:id="rId11"/>
    <p:sldId id="398" r:id="rId12"/>
    <p:sldId id="399" r:id="rId13"/>
    <p:sldId id="400" r:id="rId14"/>
    <p:sldId id="401" r:id="rId15"/>
    <p:sldId id="402" r:id="rId16"/>
    <p:sldId id="403" r:id="rId17"/>
    <p:sldId id="421"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293" r:id="rId35"/>
    <p:sldId id="422" r:id="rId36"/>
    <p:sldId id="302" r:id="rId37"/>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6" autoAdjust="0"/>
    <p:restoredTop sz="94676" autoAdjust="0"/>
  </p:normalViewPr>
  <p:slideViewPr>
    <p:cSldViewPr>
      <p:cViewPr varScale="1">
        <p:scale>
          <a:sx n="138" d="100"/>
          <a:sy n="138" d="100"/>
        </p:scale>
        <p:origin x="312" y="96"/>
      </p:cViewPr>
      <p:guideLst>
        <p:guide orient="horz" pos="1620"/>
        <p:guide pos="2880"/>
      </p:guideLst>
    </p:cSldViewPr>
  </p:slideViewPr>
  <p:outlineViewPr>
    <p:cViewPr>
      <p:scale>
        <a:sx n="33" d="100"/>
        <a:sy n="33" d="100"/>
      </p:scale>
      <p:origin x="0" y="-1248"/>
    </p:cViewPr>
  </p:outlineViewPr>
  <p:notesTextViewPr>
    <p:cViewPr>
      <p:scale>
        <a:sx n="1" d="1"/>
        <a:sy n="1" d="1"/>
      </p:scale>
      <p:origin x="0" y="0"/>
    </p:cViewPr>
  </p:notesTextViewPr>
  <p:sorterViewPr>
    <p:cViewPr>
      <p:scale>
        <a:sx n="160" d="100"/>
        <a:sy n="160" d="100"/>
      </p:scale>
      <p:origin x="0" y="-62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195ACD2-E17C-43B7-8D87-7E1082C8B164}" type="datetimeFigureOut">
              <a:rPr lang="en-US" smtClean="0"/>
              <a:t>3/19/2016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EFDB84BE-AB68-4F36-978D-33AC5A9E00C0}" type="slidenum">
              <a:rPr lang="en-US" smtClean="0"/>
              <a:t>‹#›</a:t>
            </a:fld>
            <a:endParaRPr lang="en-US"/>
          </a:p>
        </p:txBody>
      </p:sp>
    </p:spTree>
    <p:extLst>
      <p:ext uri="{BB962C8B-B14F-4D97-AF65-F5344CB8AC3E}">
        <p14:creationId xmlns:p14="http://schemas.microsoft.com/office/powerpoint/2010/main" val="1288995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5B328F2-A368-4CD2-868A-3033332560B2}" type="datetimeFigureOut">
              <a:rPr lang="en-US" smtClean="0"/>
              <a:t>3/19/2016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374C2C3-3010-4895-ABB6-1A27599A37FB}" type="slidenum">
              <a:rPr lang="en-US" smtClean="0"/>
              <a:t>‹#›</a:t>
            </a:fld>
            <a:endParaRPr lang="en-US"/>
          </a:p>
        </p:txBody>
      </p:sp>
    </p:spTree>
    <p:extLst>
      <p:ext uri="{BB962C8B-B14F-4D97-AF65-F5344CB8AC3E}">
        <p14:creationId xmlns:p14="http://schemas.microsoft.com/office/powerpoint/2010/main" val="409234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lp.salesforce.com/HTViewHelpDoc?id=faq_getstart_what_languages_does.htm&amp;language=en_U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microsoft.com/online/international-availability.aspx" TargetMode="External"/><Relationship Id="rId4" Type="http://schemas.openxmlformats.org/officeDocument/2006/relationships/hyperlink" Target="http://go.microsoft.com/fwlink/p/?LinkId=401277"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icrosoft.com/en-us/dynamics/crm-trust-center.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Building</a:t>
            </a:r>
            <a:r>
              <a:rPr lang="en-US" sz="1100"/>
              <a:t> </a:t>
            </a:r>
            <a:r>
              <a:rPr lang="en-US" sz="1100" dirty="0"/>
              <a:t>a beautiful document based on CRM data is now simplified with Document Generation.</a:t>
            </a:r>
          </a:p>
          <a:p>
            <a:endParaRPr lang="en-US" sz="1100" dirty="0"/>
          </a:p>
          <a:p>
            <a:r>
              <a:rPr lang="en-US" sz="1100"/>
              <a:t>No </a:t>
            </a:r>
            <a:r>
              <a:rPr lang="en-US" sz="1100" dirty="0"/>
              <a:t>longer need to manually extract CRM data for documents such as Account summaries, quotes/orders/invoices, product sheets.</a:t>
            </a:r>
          </a:p>
          <a:p>
            <a:endParaRPr lang="en-US" sz="1100" dirty="0"/>
          </a:p>
          <a:p>
            <a:pPr marL="0" lvl="0" indent="0">
              <a:buFont typeface="Arial" panose="020B0604020202020204" pitchFamily="34" charset="0"/>
              <a:buNone/>
            </a:pPr>
            <a:r>
              <a:rPr lang="en-US" sz="1100"/>
              <a:t>Authors </a:t>
            </a:r>
            <a:r>
              <a:rPr lang="en-US" sz="1100" dirty="0"/>
              <a:t>can build templates in Word using the native XML mapping pane. Once uploaded back into CRM, users can see the relevant templates available (role-based) and 1-click generate the document as </a:t>
            </a:r>
            <a:r>
              <a:rPr lang="en-US" sz="1100"/>
              <a:t>a download.</a:t>
            </a:r>
            <a:endParaRPr lang="en-US" sz="11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A201E-DF3A-4906-92CE-6CFA3099AAA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7335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solidFill>
                  <a:prstClr val="white"/>
                </a:solidFill>
              </a:rPr>
              <a:t>An interactive </a:t>
            </a:r>
            <a:r>
              <a:rPr lang="en-US" sz="2000" baseline="0" dirty="0">
                <a:solidFill>
                  <a:prstClr val="white"/>
                </a:solidFill>
              </a:rPr>
              <a:t>Power BI dashboard to provide </a:t>
            </a:r>
            <a:r>
              <a:rPr lang="en-US" sz="2000" dirty="0">
                <a:solidFill>
                  <a:prstClr val="white"/>
                </a:solidFill>
              </a:rPr>
              <a:t>Customer Service Managers (CSMs) with an aggregated</a:t>
            </a:r>
            <a:r>
              <a:rPr lang="en-US" sz="2000" baseline="0" dirty="0">
                <a:solidFill>
                  <a:prstClr val="white"/>
                </a:solidFill>
              </a:rPr>
              <a:t> view of </a:t>
            </a:r>
            <a:r>
              <a:rPr lang="en-US" sz="2000" dirty="0">
                <a:solidFill>
                  <a:prstClr val="white"/>
                </a:solidFill>
              </a:rPr>
              <a:t>customer service </a:t>
            </a:r>
            <a:r>
              <a:rPr lang="en-US" sz="2000" baseline="0" dirty="0" smtClean="0">
                <a:solidFill>
                  <a:prstClr val="white"/>
                </a:solidFill>
              </a:rPr>
              <a:t>performance.</a:t>
            </a: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22722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Fall</a:t>
            </a:r>
            <a:r>
              <a:rPr lang="en-US" sz="1200" baseline="0" dirty="0" smtClean="0"/>
              <a:t> release brings the document management in CRM to the mobile apps. This new feature allows you to view the documents from SharePoint or OneDrive for Business in context of a CRM record.</a:t>
            </a:r>
            <a:endParaRPr lang="en-US" sz="1200" dirty="0" smtClean="0"/>
          </a:p>
          <a:p>
            <a:endParaRPr lang="en-US" sz="1200" dirty="0" smtClean="0"/>
          </a:p>
          <a:p>
            <a:r>
              <a:rPr lang="en-US" sz="1200" dirty="0" smtClean="0"/>
              <a:t>This is enabled through outbound mobile deep-linking allowing users to s</a:t>
            </a:r>
            <a:r>
              <a:rPr lang="en-US" dirty="0" smtClean="0"/>
              <a:t>eamless</a:t>
            </a:r>
            <a:r>
              <a:rPr lang="en-US" baseline="0" dirty="0" smtClean="0"/>
              <a:t>ly open various Office apps within the CRM mobile app. For example, you can open a proposal document in the CRM app using </a:t>
            </a:r>
            <a:r>
              <a:rPr lang="en-US" sz="1200" dirty="0" smtClean="0"/>
              <a:t>Microsoft PowerPoint for iPad or Microsoft</a:t>
            </a:r>
            <a:r>
              <a:rPr lang="en-US" sz="1200" baseline="0" dirty="0" smtClean="0"/>
              <a:t> Word for iPhone as illustrated in the screenshots. After reviewing the document, you can return back to the CRM app by just tapping on the “back” button.</a:t>
            </a:r>
            <a:endParaRPr lang="en-US" dirty="0" smtClean="0"/>
          </a:p>
        </p:txBody>
      </p:sp>
      <p:sp>
        <p:nvSpPr>
          <p:cNvPr id="4" name="Slide Number Placeholder 3"/>
          <p:cNvSpPr>
            <a:spLocks noGrp="1"/>
          </p:cNvSpPr>
          <p:nvPr>
            <p:ph type="sldNum" sz="quarter" idx="10"/>
          </p:nvPr>
        </p:nvSpPr>
        <p:spPr/>
        <p:txBody>
          <a:bodyPr/>
          <a:lstStyle/>
          <a:p>
            <a:fld id="{FDCC96EA-CCB9-41B6-AA42-99882B290E7F}" type="slidenum">
              <a:rPr lang="en-US" smtClean="0"/>
              <a:t>15</a:t>
            </a:fld>
            <a:endParaRPr lang="en-US"/>
          </a:p>
        </p:txBody>
      </p:sp>
    </p:spTree>
    <p:extLst>
      <p:ext uri="{BB962C8B-B14F-4D97-AF65-F5344CB8AC3E}">
        <p14:creationId xmlns:p14="http://schemas.microsoft.com/office/powerpoint/2010/main" val="326978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Enables</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other mobile apps (such as email</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or your custom</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mashup apps</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to link and directly navigate to a record/ view/ dashboard within the CRM mobile app. In simple terms, this provides a URL addressable form/view/dashboard for mobility.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This is achieved</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through mobile deep-linking using a mobile-specific URL such as </a:t>
            </a:r>
            <a:b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n-US" dirty="0" err="1"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ms-dynamicsxrm</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a:t>
            </a:r>
            <a:r>
              <a:rPr lang="en-US" dirty="0" err="1"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pagetype</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a:t>
            </a:r>
            <a:r>
              <a:rPr lang="en-US" dirty="0" err="1"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entity&amp;etn</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=[ETN]&amp;id=[GUID]. </a:t>
            </a:r>
          </a:p>
        </p:txBody>
      </p:sp>
      <p:sp>
        <p:nvSpPr>
          <p:cNvPr id="4" name="Slide Number Placeholder 3"/>
          <p:cNvSpPr>
            <a:spLocks noGrp="1"/>
          </p:cNvSpPr>
          <p:nvPr>
            <p:ph type="sldNum" sz="quarter" idx="10"/>
          </p:nvPr>
        </p:nvSpPr>
        <p:spPr/>
        <p:txBody>
          <a:bodyPr/>
          <a:lstStyle/>
          <a:p>
            <a:fld id="{FDCC96EA-CCB9-41B6-AA42-99882B290E7F}" type="slidenum">
              <a:rPr lang="en-US" smtClean="0"/>
              <a:t>16</a:t>
            </a:fld>
            <a:endParaRPr lang="en-US"/>
          </a:p>
        </p:txBody>
      </p:sp>
    </p:spTree>
    <p:extLst>
      <p:ext uri="{BB962C8B-B14F-4D97-AF65-F5344CB8AC3E}">
        <p14:creationId xmlns:p14="http://schemas.microsoft.com/office/powerpoint/2010/main" val="2564832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Enables</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other mobile apps (such as email</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or your custom</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mashup apps</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to link and directly navigate to a record/ view/ dashboard within the CRM mobile app. In simple terms, this provides a URL addressable form/view/dashboard for mobility.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This is achieved</a:t>
            </a:r>
            <a: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through mobile deep-linking using a mobile-specific URL such as </a:t>
            </a:r>
            <a:br>
              <a:rPr lang="en-US" baseline="0"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n-US" dirty="0" err="1"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ms-dynamicsxrm</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a:t>
            </a:r>
            <a:r>
              <a:rPr lang="en-US" dirty="0" err="1"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pagetype</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a:t>
            </a:r>
            <a:r>
              <a:rPr lang="en-US" dirty="0" err="1"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entity&amp;etn</a:t>
            </a:r>
            <a:r>
              <a:rPr lang="en-US" dirty="0" smtClean="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=[ETN]&amp;id=[GUID]. </a:t>
            </a:r>
          </a:p>
        </p:txBody>
      </p:sp>
      <p:sp>
        <p:nvSpPr>
          <p:cNvPr id="4" name="Slide Number Placeholder 3"/>
          <p:cNvSpPr>
            <a:spLocks noGrp="1"/>
          </p:cNvSpPr>
          <p:nvPr>
            <p:ph type="sldNum" sz="quarter" idx="10"/>
          </p:nvPr>
        </p:nvSpPr>
        <p:spPr/>
        <p:txBody>
          <a:bodyPr/>
          <a:lstStyle/>
          <a:p>
            <a:fld id="{FDCC96EA-CCB9-41B6-AA42-99882B290E7F}" type="slidenum">
              <a:rPr lang="en-US" smtClean="0"/>
              <a:t>17</a:t>
            </a:fld>
            <a:endParaRPr lang="en-US"/>
          </a:p>
        </p:txBody>
      </p:sp>
    </p:spTree>
    <p:extLst>
      <p:ext uri="{BB962C8B-B14F-4D97-AF65-F5344CB8AC3E}">
        <p14:creationId xmlns:p14="http://schemas.microsoft.com/office/powerpoint/2010/main" val="56420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7000"/>
              </a:lnSpc>
              <a:spcBef>
                <a:spcPts val="0"/>
              </a:spcBef>
              <a:spcAft>
                <a:spcPts val="808"/>
              </a:spcAft>
              <a:buClrTx/>
              <a:buSzTx/>
              <a:buFontTx/>
              <a:buNone/>
              <a:tabLst/>
              <a:defRPr/>
            </a:pPr>
            <a:r>
              <a:rPr lang="en-US" dirty="0">
                <a:gradFill>
                  <a:gsLst>
                    <a:gs pos="0">
                      <a:schemeClr val="bg1"/>
                    </a:gs>
                    <a:gs pos="100000">
                      <a:schemeClr val="bg1"/>
                    </a:gs>
                  </a:gsLst>
                  <a:lin ang="5400000" scaled="0"/>
                </a:gradFill>
              </a:rPr>
              <a:t>With the fall wave, we’re adding a variety of UI</a:t>
            </a:r>
            <a:r>
              <a:rPr lang="en-US" baseline="0" dirty="0">
                <a:gradFill>
                  <a:gsLst>
                    <a:gs pos="0">
                      <a:schemeClr val="bg1"/>
                    </a:gs>
                    <a:gs pos="100000">
                      <a:schemeClr val="bg1"/>
                    </a:gs>
                  </a:gsLst>
                  <a:lin ang="5400000" scaled="0"/>
                </a:gradFill>
              </a:rPr>
              <a:t> </a:t>
            </a:r>
            <a:r>
              <a:rPr lang="en-US" dirty="0">
                <a:gradFill>
                  <a:gsLst>
                    <a:gs pos="0">
                      <a:schemeClr val="bg1"/>
                    </a:gs>
                    <a:gs pos="100000">
                      <a:schemeClr val="bg1"/>
                    </a:gs>
                  </a:gsLst>
                  <a:lin ang="5400000" scaled="0"/>
                </a:gradFill>
              </a:rPr>
              <a:t>controls you can use in the mobile apps.</a:t>
            </a:r>
            <a:r>
              <a:rPr lang="en-US" baseline="0" dirty="0">
                <a:gradFill>
                  <a:gsLst>
                    <a:gs pos="0">
                      <a:schemeClr val="bg1"/>
                    </a:gs>
                    <a:gs pos="100000">
                      <a:schemeClr val="bg1"/>
                    </a:gs>
                  </a:gsLst>
                  <a:lin ang="5400000" scaled="0"/>
                </a:gradFill>
              </a:rPr>
              <a:t> </a:t>
            </a:r>
            <a:r>
              <a:rPr lang="en-US" dirty="0">
                <a:gradFill>
                  <a:gsLst>
                    <a:gs pos="0">
                      <a:schemeClr val="bg1"/>
                    </a:gs>
                    <a:gs pos="100000">
                      <a:schemeClr val="bg1"/>
                    </a:gs>
                  </a:gsLst>
                  <a:lin ang="5400000" scaled="0"/>
                </a:gradFill>
              </a:rPr>
              <a:t>Business Analysts have</a:t>
            </a:r>
            <a:r>
              <a:rPr lang="en-US" baseline="0" dirty="0">
                <a:gradFill>
                  <a:gsLst>
                    <a:gs pos="0">
                      <a:schemeClr val="bg1"/>
                    </a:gs>
                    <a:gs pos="100000">
                      <a:schemeClr val="bg1"/>
                    </a:gs>
                  </a:gsLst>
                  <a:lin ang="5400000" scaled="0"/>
                </a:gradFill>
              </a:rPr>
              <a:t> </a:t>
            </a:r>
            <a:r>
              <a:rPr lang="en-US" dirty="0">
                <a:gradFill>
                  <a:gsLst>
                    <a:gs pos="0">
                      <a:schemeClr val="bg1"/>
                    </a:gs>
                    <a:gs pos="100000">
                      <a:schemeClr val="bg1"/>
                    </a:gs>
                  </a:gsLst>
                  <a:lin ang="5400000" scaled="0"/>
                </a:gradFill>
              </a:rPr>
              <a:t>the ability to bind a data field to a new UI control,</a:t>
            </a:r>
            <a:r>
              <a:rPr lang="en-US" baseline="0" dirty="0">
                <a:gradFill>
                  <a:gsLst>
                    <a:gs pos="0">
                      <a:schemeClr val="bg1"/>
                    </a:gs>
                    <a:gs pos="100000">
                      <a:schemeClr val="bg1"/>
                    </a:gs>
                  </a:gsLst>
                  <a:lin ang="5400000" scaled="0"/>
                </a:gradFill>
              </a:rPr>
              <a:t> </a:t>
            </a:r>
            <a:r>
              <a:rPr lang="en-US" dirty="0">
                <a:gradFill>
                  <a:gsLst>
                    <a:gs pos="0">
                      <a:schemeClr val="bg1"/>
                    </a:gs>
                    <a:gs pos="100000">
                      <a:schemeClr val="bg1"/>
                    </a:gs>
                  </a:gsLst>
                  <a:lin ang="5400000" scaled="0"/>
                </a:gradFill>
              </a:rPr>
              <a:t>representing the data in</a:t>
            </a:r>
            <a:r>
              <a:rPr lang="en-US" baseline="0" dirty="0">
                <a:gradFill>
                  <a:gsLst>
                    <a:gs pos="0">
                      <a:schemeClr val="bg1"/>
                    </a:gs>
                    <a:gs pos="100000">
                      <a:schemeClr val="bg1"/>
                    </a:gs>
                  </a:gsLst>
                  <a:lin ang="5400000" scaled="0"/>
                </a:gradFill>
              </a:rPr>
              <a:t> a </a:t>
            </a:r>
            <a:r>
              <a:rPr lang="en-US" b="1" baseline="0" dirty="0">
                <a:gradFill>
                  <a:gsLst>
                    <a:gs pos="0">
                      <a:schemeClr val="bg1"/>
                    </a:gs>
                    <a:gs pos="100000">
                      <a:schemeClr val="bg1"/>
                    </a:gs>
                  </a:gsLst>
                  <a:lin ang="5400000" scaled="0"/>
                </a:gradFill>
              </a:rPr>
              <a:t>visual and interactive </a:t>
            </a:r>
            <a:r>
              <a:rPr lang="en-US" baseline="0" dirty="0">
                <a:gradFill>
                  <a:gsLst>
                    <a:gs pos="0">
                      <a:schemeClr val="bg1"/>
                    </a:gs>
                    <a:gs pos="100000">
                      <a:schemeClr val="bg1"/>
                    </a:gs>
                  </a:gsLst>
                  <a:lin ang="5400000" scaled="0"/>
                </a:gradFill>
              </a:rPr>
              <a:t>way. Slider and calendar controls shown in the screenshot are just a few examples of the available control-set </a:t>
            </a:r>
            <a:r>
              <a:rPr lang="en-US" dirty="0">
                <a:gradFill>
                  <a:gsLst>
                    <a:gs pos="0">
                      <a:schemeClr val="bg1"/>
                    </a:gs>
                    <a:gs pos="100000">
                      <a:schemeClr val="bg1"/>
                    </a:gs>
                  </a:gsLst>
                  <a:lin ang="5400000" scaled="0"/>
                </a:gradFill>
              </a:rPr>
              <a:t>of 15 controls </a:t>
            </a:r>
            <a:r>
              <a:rPr lang="en-US" baseline="0" dirty="0">
                <a:gradFill>
                  <a:gsLst>
                    <a:gs pos="0">
                      <a:schemeClr val="bg1"/>
                    </a:gs>
                    <a:gs pos="100000">
                      <a:schemeClr val="bg1"/>
                    </a:gs>
                  </a:gsLst>
                  <a:lin ang="5400000" scaled="0"/>
                </a:gradFill>
              </a:rPr>
              <a:t>.  </a:t>
            </a:r>
            <a:r>
              <a:rPr lang="en-US" dirty="0">
                <a:gradFill>
                  <a:gsLst>
                    <a:gs pos="0">
                      <a:schemeClr val="bg1"/>
                    </a:gs>
                    <a:gs pos="100000">
                      <a:schemeClr val="bg1"/>
                    </a:gs>
                  </a:gsLst>
                  <a:lin ang="5400000" scaled="0"/>
                </a:gradFill>
              </a:rPr>
              <a:t>The new controls</a:t>
            </a:r>
            <a:r>
              <a:rPr lang="en-US" baseline="0" dirty="0">
                <a:gradFill>
                  <a:gsLst>
                    <a:gs pos="0">
                      <a:schemeClr val="bg1"/>
                    </a:gs>
                    <a:gs pos="100000">
                      <a:schemeClr val="bg1"/>
                    </a:gs>
                  </a:gsLst>
                  <a:lin ang="5400000" scaled="0"/>
                </a:gradFill>
              </a:rPr>
              <a:t> w</a:t>
            </a:r>
            <a:r>
              <a:rPr lang="en-US" dirty="0">
                <a:gradFill>
                  <a:gsLst>
                    <a:gs pos="0">
                      <a:schemeClr val="bg1"/>
                    </a:gs>
                    <a:gs pos="100000">
                      <a:schemeClr val="bg1"/>
                    </a:gs>
                  </a:gsLst>
                  <a:lin ang="5400000" scaled="0"/>
                </a:gradFill>
              </a:rPr>
              <a:t>ork across all mobile clients (tablets &amp; phones)</a:t>
            </a:r>
            <a:r>
              <a:rPr lang="en-US" baseline="0" dirty="0">
                <a:gradFill>
                  <a:gsLst>
                    <a:gs pos="0">
                      <a:schemeClr val="bg1"/>
                    </a:gs>
                    <a:gs pos="100000">
                      <a:schemeClr val="bg1"/>
                    </a:gs>
                  </a:gsLst>
                  <a:lin ang="5400000" scaled="0"/>
                </a:gradFill>
              </a:rPr>
              <a:t> providing an e</a:t>
            </a:r>
            <a:r>
              <a:rPr lang="en-US" dirty="0">
                <a:gradFill>
                  <a:gsLst>
                    <a:gs pos="0">
                      <a:schemeClr val="bg1"/>
                    </a:gs>
                    <a:gs pos="100000">
                      <a:schemeClr val="bg1"/>
                    </a:gs>
                  </a:gsLst>
                  <a:lin ang="5400000" scaled="0"/>
                </a:gradFill>
              </a:rPr>
              <a:t>ngaging and i</a:t>
            </a:r>
            <a:r>
              <a:rPr lang="en-US" dirty="0"/>
              <a:t>mmersive m</a:t>
            </a:r>
            <a:r>
              <a:rPr lang="en-US" dirty="0">
                <a:gradFill>
                  <a:gsLst>
                    <a:gs pos="0">
                      <a:schemeClr val="bg1"/>
                    </a:gs>
                    <a:gs pos="100000">
                      <a:schemeClr val="bg1"/>
                    </a:gs>
                  </a:gsLst>
                  <a:lin ang="5400000" scaled="0"/>
                </a:gradFill>
              </a:rPr>
              <a:t>obile experience.</a:t>
            </a:r>
            <a:r>
              <a:rPr lang="en-US" baseline="0" dirty="0">
                <a:gradFill>
                  <a:gsLst>
                    <a:gs pos="0">
                      <a:schemeClr val="bg1"/>
                    </a:gs>
                    <a:gs pos="100000">
                      <a:schemeClr val="bg1"/>
                    </a:gs>
                  </a:gsLst>
                  <a:lin ang="5400000" scaled="0"/>
                </a:gradFill>
              </a:rPr>
              <a:t> </a:t>
            </a:r>
            <a:r>
              <a:rPr lang="en-US" dirty="0">
                <a:gradFill>
                  <a:gsLst>
                    <a:gs pos="0">
                      <a:schemeClr val="bg1"/>
                    </a:gs>
                    <a:gs pos="100000">
                      <a:schemeClr val="bg1"/>
                    </a:gs>
                  </a:gsLst>
                  <a:lin ang="5400000" scaled="0"/>
                </a:gradFill>
              </a:rPr>
              <a:t>For example,</a:t>
            </a:r>
            <a:r>
              <a:rPr lang="en-US" baseline="0" dirty="0">
                <a:gradFill>
                  <a:gsLst>
                    <a:gs pos="0">
                      <a:schemeClr val="bg1"/>
                    </a:gs>
                    <a:gs pos="100000">
                      <a:schemeClr val="bg1"/>
                    </a:gs>
                  </a:gsLst>
                  <a:lin ang="5400000" scaled="0"/>
                </a:gradFill>
              </a:rPr>
              <a:t> users can easily visualize date-related CRM information </a:t>
            </a:r>
            <a:r>
              <a:rPr lang="en-US" dirty="0">
                <a:gradFill>
                  <a:gsLst>
                    <a:gs pos="0">
                      <a:schemeClr val="bg1"/>
                    </a:gs>
                    <a:gs pos="100000">
                      <a:schemeClr val="bg1"/>
                    </a:gs>
                  </a:gsLst>
                  <a:lin ang="5400000" scaled="0"/>
                </a:gradFill>
              </a:rPr>
              <a:t>within a calendar</a:t>
            </a:r>
            <a:r>
              <a:rPr lang="en-US" dirty="0" smtClean="0">
                <a:gradFill>
                  <a:gsLst>
                    <a:gs pos="0">
                      <a:schemeClr val="bg1"/>
                    </a:gs>
                    <a:gs pos="100000">
                      <a:schemeClr val="bg1"/>
                    </a:gs>
                  </a:gsLst>
                  <a:lin ang="5400000" scaled="0"/>
                </a:gradFill>
              </a:rPr>
              <a:t>.</a:t>
            </a:r>
            <a:endParaRPr lang="en-US" dirty="0">
              <a:gradFill>
                <a:gsLst>
                  <a:gs pos="0">
                    <a:schemeClr val="bg1"/>
                  </a:gs>
                  <a:gs pos="100000">
                    <a:schemeClr val="bg1"/>
                  </a:gs>
                </a:gsLst>
                <a:lin ang="5400000" scaled="0"/>
              </a:gradFill>
            </a:endParaRPr>
          </a:p>
          <a:p>
            <a:pPr>
              <a:lnSpc>
                <a:spcPct val="107000"/>
              </a:lnSpc>
              <a:spcAft>
                <a:spcPts val="808"/>
              </a:spcAft>
            </a:pPr>
            <a:endParaRPr lang="en-US" baseline="0" dirty="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37403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When all you want is to be able to easily reach out to make contact on an Opportunity, you don't want to have to visit the involved records (Opportunity, Contact &amp; Account), you want all the right information in one place, actionable at your fingertips.  This is quick and easy with task based experiences in CRM.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rPr>
              <a:t>Need to guide your users through a complex task?  Want to ensure they are performing the right actions in the right circumstances?  With branching logic determining which page is shown to the user, and business logic enabling data verification and UI updates you can easily help your user get through the task so it is completed efficiently and effectively, with little </a:t>
            </a:r>
            <a:r>
              <a:rPr lang="en-US" sz="1200" dirty="0" smtClean="0">
                <a:latin typeface="Calibri"/>
              </a:rPr>
              <a:t>user effort.</a:t>
            </a:r>
            <a:endParaRPr lang="en-US" sz="1200" dirty="0">
              <a:latin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a:endParaRPr>
          </a:p>
          <a:p>
            <a:pPr>
              <a:defRPr/>
            </a:pPr>
            <a:r>
              <a:rPr lang="en-US" sz="1200" dirty="0"/>
              <a:t>New</a:t>
            </a:r>
            <a:r>
              <a:rPr lang="en-US" sz="1200" baseline="0" dirty="0"/>
              <a:t> task based experiences are i</a:t>
            </a:r>
            <a:r>
              <a:rPr lang="en-US" sz="1200" dirty="0"/>
              <a:t>mmersive experiences that allow users to </a:t>
            </a:r>
            <a:r>
              <a:rPr lang="en-US" sz="1200" b="1" dirty="0"/>
              <a:t>focus on the tasks</a:t>
            </a:r>
            <a:r>
              <a:rPr lang="en-US" sz="1200" dirty="0"/>
              <a:t> they need to perform, </a:t>
            </a:r>
            <a:r>
              <a:rPr lang="en-US" sz="1200" b="1" dirty="0"/>
              <a:t>not the records </a:t>
            </a:r>
            <a:r>
              <a:rPr lang="en-US" sz="1200" dirty="0"/>
              <a:t>they need to interact with.  Data from multiple entities are</a:t>
            </a:r>
            <a:r>
              <a:rPr lang="en-US" sz="1200" baseline="0" dirty="0"/>
              <a:t> </a:t>
            </a:r>
            <a:r>
              <a:rPr lang="en-US" sz="1200" dirty="0"/>
              <a:t>brought together into a single user experience. </a:t>
            </a:r>
            <a:r>
              <a:rPr lang="en-US" dirty="0"/>
              <a:t>As illustrated in the</a:t>
            </a:r>
            <a:r>
              <a:rPr lang="en-US" baseline="0" dirty="0"/>
              <a:t> screenshots</a:t>
            </a:r>
            <a:r>
              <a:rPr lang="en-US" dirty="0"/>
              <a:t>, task based experiences</a:t>
            </a:r>
            <a:r>
              <a:rPr lang="en-US" baseline="0" dirty="0"/>
              <a:t> will be available on phones and tablets</a:t>
            </a:r>
            <a:r>
              <a:rPr lang="en-US" baseline="0" dirty="0" smtClean="0"/>
              <a:t>.</a:t>
            </a:r>
          </a:p>
          <a:p>
            <a:endParaRPr lang="en-US" baseline="0" dirty="0">
              <a:latin typeface="Calibri"/>
            </a:endParaRPr>
          </a:p>
          <a:p>
            <a:r>
              <a:rPr lang="en-US" baseline="0" dirty="0"/>
              <a:t>This functionality is planned to be available in Fall 2015 release wave as a preview feature. Preview features are not supported by Microsoft and will be available on an opt-in basis, only for Dynamics CRM Online customers.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C96EA-CCB9-41B6-AA42-99882B290E7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677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a:t>
            </a:r>
            <a:r>
              <a:rPr lang="en-US" dirty="0" smtClean="0"/>
              <a:t>Configure once, deploy </a:t>
            </a:r>
            <a:r>
              <a:rPr lang="en-US" sz="1200" dirty="0" smtClean="0">
                <a:gradFill>
                  <a:gsLst>
                    <a:gs pos="2917">
                      <a:schemeClr val="bg1"/>
                    </a:gs>
                    <a:gs pos="100000">
                      <a:schemeClr val="bg1"/>
                    </a:gs>
                  </a:gsLst>
                  <a:lin ang="5400000" scaled="0"/>
                </a:gradFill>
              </a:rPr>
              <a:t>everywhere” paradigm at our core, we are simplifying the business analyst experience to easily visualize their configuration</a:t>
            </a:r>
            <a:r>
              <a:rPr lang="en-US" sz="1200" baseline="0" dirty="0" smtClean="0">
                <a:gradFill>
                  <a:gsLst>
                    <a:gs pos="2917">
                      <a:schemeClr val="bg1"/>
                    </a:gs>
                    <a:gs pos="100000">
                      <a:schemeClr val="bg1"/>
                    </a:gs>
                  </a:gsLst>
                  <a:lin ang="5400000" scaled="0"/>
                </a:gradFill>
              </a:rPr>
              <a:t> changes. </a:t>
            </a:r>
            <a:endParaRPr lang="en-US" dirty="0" smtClean="0"/>
          </a:p>
          <a:p>
            <a:r>
              <a:rPr lang="en-US" dirty="0" smtClean="0"/>
              <a:t>When designing</a:t>
            </a:r>
            <a:r>
              <a:rPr lang="en-US" baseline="0" dirty="0" smtClean="0"/>
              <a:t> forms in the CRM, you can now easily preview the tablet/phone forms and dashboards directly from within the browser.  </a:t>
            </a:r>
            <a:endParaRPr lang="en-US" dirty="0"/>
          </a:p>
        </p:txBody>
      </p:sp>
      <p:sp>
        <p:nvSpPr>
          <p:cNvPr id="4" name="Slide Number Placeholder 3"/>
          <p:cNvSpPr>
            <a:spLocks noGrp="1"/>
          </p:cNvSpPr>
          <p:nvPr>
            <p:ph type="sldNum" sz="quarter" idx="10"/>
          </p:nvPr>
        </p:nvSpPr>
        <p:spPr/>
        <p:txBody>
          <a:bodyPr/>
          <a:lstStyle/>
          <a:p>
            <a:fld id="{FDCC96EA-CCB9-41B6-AA42-99882B290E7F}" type="slidenum">
              <a:rPr lang="en-US" smtClean="0"/>
              <a:t>20</a:t>
            </a:fld>
            <a:endParaRPr lang="en-US"/>
          </a:p>
        </p:txBody>
      </p:sp>
    </p:spTree>
    <p:extLst>
      <p:ext uri="{BB962C8B-B14F-4D97-AF65-F5344CB8AC3E}">
        <p14:creationId xmlns:p14="http://schemas.microsoft.com/office/powerpoint/2010/main" val="2954959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Last year, we introduced IFRAME and web resource support in CRM for tablets as a ‘preview’ feature</a:t>
            </a:r>
            <a:r>
              <a:rPr lang="en-US" sz="1200" b="0" i="0" kern="1200" baseline="0" dirty="0" smtClean="0">
                <a:solidFill>
                  <a:schemeClr val="tx1"/>
                </a:solidFill>
                <a:effectLst/>
                <a:latin typeface="+mn-lt"/>
                <a:ea typeface="+mn-ea"/>
                <a:cs typeface="+mn-cs"/>
              </a:rPr>
              <a:t> - </a:t>
            </a:r>
            <a:r>
              <a:rPr lang="en-US" dirty="0" smtClean="0"/>
              <a:t>https://www.microsoft.com/en-US/dynamics/crm-customer-center/preview-feature-iframe-and-web-resource-support-in-crm-for-tablets.aspx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feature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will be generally available in the fall release and we’re also adding support for Windows tablets (Windows 10)</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CC96EA-CCB9-41B6-AA42-99882B290E7F}" type="slidenum">
              <a:rPr lang="en-US" smtClean="0"/>
              <a:t>21</a:t>
            </a:fld>
            <a:endParaRPr lang="en-US"/>
          </a:p>
        </p:txBody>
      </p:sp>
    </p:spTree>
    <p:extLst>
      <p:ext uri="{BB962C8B-B14F-4D97-AF65-F5344CB8AC3E}">
        <p14:creationId xmlns:p14="http://schemas.microsoft.com/office/powerpoint/2010/main" val="1357593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mobile-first world, enhancing mobile productivity in a secure way is paramount to customer success. We’re extending our</a:t>
            </a:r>
            <a:r>
              <a:rPr lang="en-US" baseline="0" dirty="0"/>
              <a:t> mobile management story with the integration of Microsoft Intune in the fall release.  Customers will be able to s</a:t>
            </a:r>
            <a:r>
              <a:rPr lang="en-US" dirty="0"/>
              <a:t>ecure the CRM</a:t>
            </a:r>
            <a:r>
              <a:rPr lang="en-US" baseline="0" dirty="0"/>
              <a:t> </a:t>
            </a:r>
            <a:r>
              <a:rPr lang="en-US" dirty="0"/>
              <a:t>data in BYOD (Bring Your Own Device) scenarios with Mobile Application Management (MAM) capabilities of Intune. This allows users to separate</a:t>
            </a:r>
            <a:r>
              <a:rPr lang="en-US" baseline="0" dirty="0"/>
              <a:t> their personal data and corporate data on their own devices. </a:t>
            </a:r>
            <a:r>
              <a:rPr lang="en-US" sz="1200" dirty="0"/>
              <a:t>The integration utilizes </a:t>
            </a:r>
            <a:r>
              <a:rPr lang="en-US" sz="1200" b="0" i="0" kern="1200" dirty="0">
                <a:solidFill>
                  <a:schemeClr val="tx1"/>
                </a:solidFill>
                <a:effectLst/>
                <a:latin typeface="+mn-lt"/>
                <a:ea typeface="+mn-ea"/>
                <a:cs typeface="+mn-cs"/>
              </a:rPr>
              <a:t>Intune App SDK and we’ll release policy managed (MAM-protected) apps for</a:t>
            </a:r>
            <a:r>
              <a:rPr lang="en-US" sz="1200" b="0" i="0" kern="1200" baseline="0" dirty="0">
                <a:solidFill>
                  <a:schemeClr val="tx1"/>
                </a:solidFill>
                <a:effectLst/>
                <a:latin typeface="+mn-lt"/>
                <a:ea typeface="+mn-ea"/>
                <a:cs typeface="+mn-cs"/>
              </a:rPr>
              <a:t> CRM in the respective </a:t>
            </a:r>
            <a:r>
              <a:rPr lang="en-US" sz="1200" b="0" i="0" kern="1200" baseline="0" dirty="0" err="1">
                <a:solidFill>
                  <a:schemeClr val="tx1"/>
                </a:solidFill>
                <a:effectLst/>
                <a:latin typeface="+mn-lt"/>
                <a:ea typeface="+mn-ea"/>
                <a:cs typeface="+mn-cs"/>
              </a:rPr>
              <a:t>appstore</a:t>
            </a:r>
            <a:r>
              <a:rPr lang="en-US" sz="1200" b="0" i="0" kern="1200" baseline="0" dirty="0">
                <a:solidFill>
                  <a:schemeClr val="tx1"/>
                </a:solidFill>
                <a:effectLst/>
                <a:latin typeface="+mn-lt"/>
                <a:ea typeface="+mn-ea"/>
                <a:cs typeface="+mn-cs"/>
              </a:rPr>
              <a:t>. Some of the capabilities of this integration include</a:t>
            </a:r>
            <a:r>
              <a:rPr lang="en-US" sz="1200" b="0" i="0" kern="1200" baseline="0" dirty="0">
                <a:solidFill>
                  <a:schemeClr val="tx1"/>
                </a:solidFill>
                <a:effectLst/>
              </a:rPr>
              <a:t>:</a:t>
            </a:r>
            <a:endParaRPr lang="en-US" sz="1200" dirty="0"/>
          </a:p>
          <a:p>
            <a:r>
              <a:rPr lang="en-US" dirty="0">
                <a:latin typeface="Calibri"/>
              </a:rPr>
              <a:t/>
            </a:r>
            <a:br>
              <a:rPr lang="en-US" dirty="0">
                <a:latin typeface="Calibri"/>
              </a:rPr>
            </a:br>
            <a:endParaRPr lang="en-US" dirty="0">
              <a:latin typeface="Calibri"/>
            </a:endParaRPr>
          </a:p>
          <a:p>
            <a:r>
              <a:rPr lang="en-US" dirty="0"/>
              <a:t>The</a:t>
            </a:r>
            <a:r>
              <a:rPr lang="en-US" baseline="0" dirty="0"/>
              <a:t> CRM mobile apps can s</a:t>
            </a:r>
            <a:r>
              <a:rPr lang="en-US" dirty="0"/>
              <a:t>upport</a:t>
            </a:r>
            <a:r>
              <a:rPr lang="en-US" baseline="0" dirty="0"/>
              <a:t> Intune management policies such as:</a:t>
            </a:r>
          </a:p>
          <a:p>
            <a:pPr marL="171450" indent="-171450">
              <a:buFont typeface="Arial" panose="020B0604020202020204" pitchFamily="34" charset="0"/>
              <a:buChar char="•"/>
            </a:pPr>
            <a:r>
              <a:rPr lang="en-US" baseline="0" dirty="0"/>
              <a:t>PIN enforcement</a:t>
            </a:r>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2"/>
                </a:solidFill>
                <a:latin typeface="+mn-lt"/>
                <a:ea typeface="+mn-ea"/>
                <a:cs typeface="+mn-cs"/>
              </a:rPr>
              <a:t>Prevent data leakage on the device  (for example, disable copy + paste</a:t>
            </a:r>
            <a:r>
              <a:rPr lang="en-US" sz="1200" kern="1200" baseline="0" dirty="0">
                <a:solidFill>
                  <a:schemeClr val="tx2"/>
                </a:solidFill>
                <a:latin typeface="+mn-lt"/>
                <a:ea typeface="+mn-ea"/>
                <a:cs typeface="+mn-cs"/>
              </a:rPr>
              <a:t> to personal apps)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40" dirty="0">
                <a:solidFill>
                  <a:schemeClr val="tx2"/>
                </a:solidFill>
                <a:latin typeface="Segoe UI Light" panose="020B0502040204020203" pitchFamily="34" charset="0"/>
                <a:cs typeface="Segoe UI Light" panose="020B0502040204020203" pitchFamily="34" charset="0"/>
              </a:rPr>
              <a:t>Enforce encryption of app data at rest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40" dirty="0">
                <a:solidFill>
                  <a:schemeClr val="tx2"/>
                </a:solidFill>
                <a:latin typeface="Segoe UI Light" panose="020B0502040204020203" pitchFamily="34" charset="0"/>
                <a:cs typeface="Segoe UI Light" panose="020B0502040204020203" pitchFamily="34" charset="0"/>
              </a:rPr>
              <a:t>App-level selective wipe</a:t>
            </a:r>
          </a:p>
        </p:txBody>
      </p:sp>
      <p:sp>
        <p:nvSpPr>
          <p:cNvPr id="4" name="Slide Number Placeholder 3"/>
          <p:cNvSpPr>
            <a:spLocks noGrp="1"/>
          </p:cNvSpPr>
          <p:nvPr>
            <p:ph type="sldNum" sz="quarter" idx="10"/>
          </p:nvPr>
        </p:nvSpPr>
        <p:spPr/>
        <p:txBody>
          <a:bodyPr/>
          <a:lstStyle/>
          <a:p>
            <a:fld id="{FDCC96EA-CCB9-41B6-AA42-99882B290E7F}" type="slidenum">
              <a:rPr lang="en-US" smtClean="0"/>
              <a:t>22</a:t>
            </a:fld>
            <a:endParaRPr lang="en-US"/>
          </a:p>
        </p:txBody>
      </p:sp>
    </p:spTree>
    <p:extLst>
      <p:ext uri="{BB962C8B-B14F-4D97-AF65-F5344CB8AC3E}">
        <p14:creationId xmlns:p14="http://schemas.microsoft.com/office/powerpoint/2010/main" val="363130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CRM Online today offers the ability to encrypt the full customer database leveraging the SQL TDE mechanism. This provides the ability to seamlessly protect the database without affecting any of the core capabilities of the product. In this scenario, the encryption keys used for database encryption will be managed by Microsoft. This is available today on demand.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encryption the data at rest is great, a common ask from customers is the ability to have control over the encryption keys that are used for encrypting the database. This provides great control to the customer as it enables them change keys or revoke access on demand in a completely self-service manner. In this model, customers generate a key for encryption and upload it to a vault controlled by the customer. The CRM service then uses this key to encrypt the data for that specific customer.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Customer Managed Keys are planned to be available in Fall 2015 release wave as a preview feature for select customers. Preview features are not supported by Microsoft and will be available on an opt-in basis, only for Dynamics CRM Online customers.</a:t>
            </a:r>
            <a:endParaRPr lang="en-US" dirty="0" smtClean="0"/>
          </a:p>
          <a:p>
            <a:pPr marL="0" indent="0">
              <a:buFont typeface="Arial" panose="020B0604020202020204" pitchFamily="34" charset="0"/>
              <a:buNone/>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782F203-256F-4D57-B563-2157867818A0}"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0036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Building</a:t>
            </a:r>
            <a:r>
              <a:rPr lang="en-US" sz="1100"/>
              <a:t> </a:t>
            </a:r>
            <a:r>
              <a:rPr lang="en-US" sz="1100" dirty="0"/>
              <a:t>a beautiful document based on CRM data is now simplified with Document Generation.</a:t>
            </a:r>
          </a:p>
          <a:p>
            <a:endParaRPr lang="en-US" sz="1100" dirty="0"/>
          </a:p>
          <a:p>
            <a:r>
              <a:rPr lang="en-US" sz="1100"/>
              <a:t>No </a:t>
            </a:r>
            <a:r>
              <a:rPr lang="en-US" sz="1100" dirty="0"/>
              <a:t>longer need to manually extract CRM data for documents such as Account summaries, quotes/orders/invoices, product sheets.</a:t>
            </a:r>
          </a:p>
          <a:p>
            <a:endParaRPr lang="en-US" sz="1100" dirty="0"/>
          </a:p>
          <a:p>
            <a:pPr marL="0" lvl="0" indent="0">
              <a:buFont typeface="Arial" panose="020B0604020202020204" pitchFamily="34" charset="0"/>
              <a:buNone/>
            </a:pPr>
            <a:r>
              <a:rPr lang="en-US" sz="1100"/>
              <a:t>Authors </a:t>
            </a:r>
            <a:r>
              <a:rPr lang="en-US" sz="1100" dirty="0"/>
              <a:t>can build templates in Word using the native XML mapping pane. Once uploaded back into CRM, users can see the relevant templates available (role-based) and 1-click generate the document as </a:t>
            </a:r>
            <a:r>
              <a:rPr lang="en-US" sz="1100"/>
              <a:t>a download.</a:t>
            </a:r>
            <a:endParaRPr lang="en-US" sz="11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CA201E-DF3A-4906-92CE-6CFA3099AAA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26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Admin Driven Optimization to:</a:t>
            </a:r>
          </a:p>
          <a:p>
            <a:pPr marL="171450" indent="-171450">
              <a:buFont typeface="Arial" panose="020B0604020202020204" pitchFamily="34" charset="0"/>
              <a:buChar char="•"/>
            </a:pPr>
            <a:r>
              <a:rPr lang="en-US" dirty="0" smtClean="0"/>
              <a:t>Understand the performance over time of components with long running queries.</a:t>
            </a:r>
          </a:p>
          <a:p>
            <a:pPr marL="171450" indent="-171450">
              <a:buFont typeface="Arial" panose="020B0604020202020204" pitchFamily="34" charset="0"/>
              <a:buChar char="•"/>
            </a:pPr>
            <a:r>
              <a:rPr lang="en-US" dirty="0" smtClean="0"/>
              <a:t>Improve the performance of components with optimization recommendations.</a:t>
            </a:r>
          </a:p>
          <a:p>
            <a:pPr marL="171450" indent="-171450">
              <a:buFont typeface="Arial" panose="020B0604020202020204" pitchFamily="34" charset="0"/>
              <a:buChar char="•"/>
            </a:pPr>
            <a:r>
              <a:rPr lang="en-US" dirty="0" smtClean="0"/>
              <a:t>Assess how well existing optimizations are performing</a:t>
            </a:r>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C0A034AF-1C11-4186-BD8C-B98653D1C1E3}"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24</a:t>
            </a:fld>
            <a:endParaRPr lang="en-US" dirty="0">
              <a:latin typeface="Segoe UI" pitchFamily="34" charset="0"/>
            </a:endParaRPr>
          </a:p>
        </p:txBody>
      </p:sp>
    </p:spTree>
    <p:extLst>
      <p:ext uri="{BB962C8B-B14F-4D97-AF65-F5344CB8AC3E}">
        <p14:creationId xmlns:p14="http://schemas.microsoft.com/office/powerpoint/2010/main" val="145555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8"/>
              </a:spcAft>
            </a:pPr>
            <a:r>
              <a:rPr lang="en-US" baseline="0" dirty="0" smtClean="0"/>
              <a:t>CSP is only available for CRM Online deployments.</a:t>
            </a:r>
            <a:endParaRPr lang="en-US" baseline="0" dirty="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227745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Bulk Data Loader for Dynamics CRM Online is a new cloud service built by the Dynamics team.  The main purpose of this service is to enable bulk import/export of data into Dynamics CRM Online.  This tool will allow uploading large data files to cloud staging tables where you can perform lite data quality functions and then push the data into CRM Online. This service will also support recurring data import/export. The</a:t>
            </a:r>
            <a:r>
              <a:rPr lang="en-US" baseline="0" dirty="0"/>
              <a:t> Bulk Data Loader will be accessed from a link on the CRM Admin Center website that will redirect users to </a:t>
            </a:r>
            <a:r>
              <a:rPr lang="en-US" dirty="0"/>
              <a:t>Dynamics </a:t>
            </a:r>
            <a:r>
              <a:rPr lang="en-US" baseline="0" dirty="0"/>
              <a:t>LCS (Life Cycle Services) website </a:t>
            </a:r>
            <a:r>
              <a:rPr lang="en-US" dirty="0"/>
              <a:t>(https://lcs.dynamics.com). </a:t>
            </a:r>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DE9963C8-0CA5-4C82-9ED3-E09773962C43}"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26</a:t>
            </a:fld>
            <a:endParaRPr lang="en-US" dirty="0">
              <a:latin typeface="Segoe UI" pitchFamily="34" charset="0"/>
            </a:endParaRPr>
          </a:p>
        </p:txBody>
      </p:sp>
    </p:spTree>
    <p:extLst>
      <p:ext uri="{BB962C8B-B14F-4D97-AF65-F5344CB8AC3E}">
        <p14:creationId xmlns:p14="http://schemas.microsoft.com/office/powerpoint/2010/main" val="63892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8"/>
              </a:spcAft>
            </a:pPr>
            <a:r>
              <a:rPr lang="en-US" dirty="0" smtClean="0">
                <a:latin typeface="Calibri" panose="020F0502020204030204" pitchFamily="34" charset="0"/>
                <a:ea typeface="Calibri" panose="020F0502020204030204" pitchFamily="34" charset="0"/>
                <a:cs typeface="Times New Roman" panose="02020603050405020304" pitchFamily="18" charset="0"/>
              </a:rPr>
              <a:t>Let’s first take a look at the broad reach that you gain by leveraging Dynamics CRMOL.  Across the globe we currently have datacenters deployed in global </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regions including North America (East/West/South), European Union (Ireland/near Amsterdam), Asia-Pacific (Singapore/Hong Kong/Japan), Australia</a:t>
            </a:r>
            <a:r>
              <a:rPr lang="en-US" u="sng" baseline="0"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 and </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South America</a:t>
            </a:r>
            <a:r>
              <a:rPr lang="en-US" u="sng" baseline="0"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 (Sao Paulo, Brazil)</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8"/>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8"/>
              </a:spcAft>
            </a:pPr>
            <a:r>
              <a:rPr lang="en-US" dirty="0" smtClean="0">
                <a:latin typeface="Calibri" panose="020F0502020204030204" pitchFamily="34" charset="0"/>
                <a:ea typeface="Calibri" panose="020F0502020204030204" pitchFamily="34" charset="0"/>
                <a:cs typeface="Times New Roman" panose="02020603050405020304" pitchFamily="18" charset="0"/>
              </a:rPr>
              <a:t>These regional datacenters provide CRMOL to 44 countries around the world in 130 languages and</a:t>
            </a:r>
            <a:r>
              <a:rPr lang="en-US" baseline="0" dirty="0" smtClean="0">
                <a:latin typeface="Calibri" panose="020F0502020204030204" pitchFamily="34" charset="0"/>
                <a:ea typeface="Calibri" panose="020F0502020204030204" pitchFamily="34" charset="0"/>
                <a:cs typeface="Times New Roman" panose="02020603050405020304" pitchFamily="18" charset="0"/>
              </a:rPr>
              <a:t> we continue to evaluate new markets</a:t>
            </a:r>
            <a:r>
              <a:rPr lang="en-US" dirty="0" smtClean="0">
                <a:latin typeface="Calibri" panose="020F0502020204030204" pitchFamily="34" charset="0"/>
                <a:ea typeface="Calibri" panose="020F0502020204030204" pitchFamily="34" charset="0"/>
                <a:cs typeface="Times New Roman" panose="02020603050405020304" pitchFamily="18" charset="0"/>
              </a:rPr>
              <a:t>.  Most business are unable to attain this level of reach and localization with internally built applications as it becomes cost prohibitive.  If you compare CRMOL with similar products in market you will find that we have the broadest geographical reach with datacenters closest to the customer to avoid latency issues.  </a:t>
            </a:r>
          </a:p>
          <a:p>
            <a:pPr>
              <a:lnSpc>
                <a:spcPct val="107000"/>
              </a:lnSpc>
              <a:spcAft>
                <a:spcPts val="808"/>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8"/>
              </a:spcAft>
            </a:pPr>
            <a:r>
              <a:rPr lang="en-US" dirty="0" smtClean="0">
                <a:latin typeface="Calibri" panose="020F0502020204030204" pitchFamily="34" charset="0"/>
                <a:ea typeface="Calibri" panose="020F0502020204030204" pitchFamily="34" charset="0"/>
                <a:cs typeface="Times New Roman" panose="02020603050405020304" pitchFamily="18" charset="0"/>
              </a:rPr>
              <a:t>In addition, we localize in many more languages than any other provider, and make them available at no additional cost (link to </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Salesforce localization</a:t>
            </a:r>
            <a:r>
              <a:rPr lang="en-US" dirty="0" smtClean="0">
                <a:latin typeface="Calibri" panose="020F0502020204030204" pitchFamily="34" charset="0"/>
                <a:ea typeface="Calibri" panose="020F0502020204030204" pitchFamily="34" charset="0"/>
                <a:cs typeface="Times New Roman" panose="02020603050405020304" pitchFamily="18" charset="0"/>
              </a:rPr>
              <a:t>).  Today our</a:t>
            </a:r>
            <a:r>
              <a:rPr lang="en-US" baseline="0" dirty="0" smtClean="0">
                <a:latin typeface="Calibri" panose="020F0502020204030204" pitchFamily="34" charset="0"/>
                <a:ea typeface="Calibri" panose="020F0502020204030204" pitchFamily="34" charset="0"/>
                <a:cs typeface="Times New Roman" panose="02020603050405020304" pitchFamily="18" charset="0"/>
              </a:rPr>
              <a:t> top competitor</a:t>
            </a:r>
            <a:r>
              <a:rPr lang="en-US" dirty="0" smtClean="0">
                <a:latin typeface="Calibri" panose="020F0502020204030204" pitchFamily="34" charset="0"/>
                <a:ea typeface="Calibri" panose="020F0502020204030204" pitchFamily="34" charset="0"/>
                <a:cs typeface="Times New Roman" panose="02020603050405020304" pitchFamily="18" charset="0"/>
              </a:rPr>
              <a:t> has locations in US, UK, and Japan only.  Those datacenters are not owned by them but they host their infrastructure in those geos.  With Microsoft we are either building or leasing space for our datacenters and our investments are vast.  </a:t>
            </a:r>
          </a:p>
          <a:p>
            <a:pPr>
              <a:lnSpc>
                <a:spcPct val="107000"/>
              </a:lnSpc>
              <a:spcAft>
                <a:spcPts val="808"/>
              </a:spcAft>
            </a:pPr>
            <a:endParaRPr lang="en-US" sz="28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8"/>
              </a:spcAft>
            </a:pPr>
            <a:r>
              <a:rPr lang="en-US" dirty="0" smtClean="0">
                <a:latin typeface="Calibri" panose="020F0502020204030204" pitchFamily="34" charset="0"/>
                <a:ea typeface="Calibri" panose="020F0502020204030204" pitchFamily="34" charset="0"/>
                <a:cs typeface="Times New Roman" panose="02020603050405020304" pitchFamily="18" charset="0"/>
              </a:rPr>
              <a:t>For those we build they are solely owned and operated by Microsoft. For those we lease, in many cases we are upgrading the network and facilities and placing our hardware.  </a:t>
            </a:r>
            <a:endParaRPr lang="en-US" sz="2800" dirty="0" smtClean="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For specific information on which countries are serviced by which regional datacenter </a:t>
            </a:r>
            <a:r>
              <a:rPr lang="en-US" sz="1200" kern="1200" dirty="0" smtClean="0">
                <a:solidFill>
                  <a:schemeClr val="tx1"/>
                </a:solidFill>
                <a:effectLst/>
                <a:latin typeface="Segoe UI Light" pitchFamily="34" charset="0"/>
                <a:ea typeface="+mn-ea"/>
                <a:cs typeface="+mn-cs"/>
              </a:rPr>
              <a:t>can be found </a:t>
            </a:r>
            <a:r>
              <a:rPr lang="en-US" sz="1200" u="sng" kern="1200" dirty="0" smtClean="0">
                <a:solidFill>
                  <a:schemeClr val="tx1"/>
                </a:solidFill>
                <a:effectLst/>
                <a:latin typeface="Segoe UI Light" pitchFamily="34" charset="0"/>
                <a:ea typeface="+mn-ea"/>
                <a:cs typeface="+mn-cs"/>
                <a:hlinkClick r:id="rId4"/>
              </a:rPr>
              <a:t>here.</a:t>
            </a:r>
            <a:endParaRPr lang="en-US" sz="1200" u="none"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For specific information on which languages we localize in and countries we sell into visit this </a:t>
            </a:r>
            <a:r>
              <a:rPr lang="en-US" u="sng" dirty="0" smtClean="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link</a:t>
            </a:r>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sz="28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8"/>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8"/>
              </a:spcAft>
            </a:pPr>
            <a:r>
              <a:rPr lang="en-US" dirty="0" smtClean="0">
                <a:latin typeface="Calibri" panose="020F0502020204030204" pitchFamily="34" charset="0"/>
                <a:ea typeface="Calibri" panose="020F0502020204030204" pitchFamily="34" charset="0"/>
                <a:cs typeface="Times New Roman" panose="02020603050405020304" pitchFamily="18" charset="0"/>
              </a:rPr>
              <a:t>Our internal teams manage the CRMOL infrastructure utilizing their depth of experience and knowledge of delivering cloud and datacenter services for more than 23 years.  Our first datacenter was established in 1989. Since then, we have run some of the largest global services securely and efficiently – Bing, Office 365 and Hotmail just to name a few.  Today, we run over 200+ global services 24x7.</a:t>
            </a:r>
            <a:endParaRPr lang="en-US" dirty="0" smtClean="0">
              <a:latin typeface="Calibri" panose="020F0502020204030204" pitchFamily="34" charset="0"/>
              <a:cs typeface="Times New Roman" panose="02020603050405020304" pitchFamily="18" charset="0"/>
            </a:endParaRPr>
          </a:p>
          <a:p>
            <a:pPr>
              <a:lnSpc>
                <a:spcPct val="107000"/>
              </a:lnSpc>
              <a:spcAft>
                <a:spcPts val="808"/>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8"/>
              </a:spcAft>
            </a:pPr>
            <a:r>
              <a:rPr lang="en-US" b="1" dirty="0" smtClean="0">
                <a:latin typeface="Calibri" panose="020F0502020204030204" pitchFamily="34" charset="0"/>
                <a:ea typeface="Calibri" panose="020F0502020204030204" pitchFamily="34" charset="0"/>
                <a:cs typeface="Times New Roman" panose="02020603050405020304" pitchFamily="18" charset="0"/>
              </a:rPr>
              <a:t>FUTURE:</a:t>
            </a:r>
          </a:p>
          <a:p>
            <a:pPr marL="0" marR="0" indent="0" algn="l" defTabSz="932742" rtl="0" eaLnBrk="1" fontAlgn="auto" latinLnBrk="0" hangingPunct="1">
              <a:lnSpc>
                <a:spcPct val="107000"/>
              </a:lnSpc>
              <a:spcBef>
                <a:spcPts val="0"/>
              </a:spcBef>
              <a:spcAft>
                <a:spcPts val="808"/>
              </a:spcAft>
              <a:buClrTx/>
              <a:buSzTx/>
              <a:buFontTx/>
              <a:buNone/>
              <a:tabLst/>
              <a:defRPr/>
            </a:pPr>
            <a:r>
              <a:rPr lang="en-US" sz="1200" kern="1200" dirty="0" smtClean="0">
                <a:solidFill>
                  <a:schemeClr val="tx1"/>
                </a:solidFill>
                <a:effectLst/>
                <a:latin typeface="Segoe UI Light" pitchFamily="34" charset="0"/>
                <a:ea typeface="+mn-ea"/>
                <a:cs typeface="+mn-cs"/>
              </a:rPr>
              <a:t>The Microsoft Canada geography consists of the Canada East Region (located in Quebec City, in the province of Quebec) and the Canada Southeast Region (located in Toronto, in the province of Ontario).</a:t>
            </a:r>
            <a:r>
              <a:rPr lang="en-US" sz="1200" kern="1200" baseline="0" dirty="0" smtClean="0">
                <a:solidFill>
                  <a:schemeClr val="tx1"/>
                </a:solidFill>
                <a:effectLst/>
                <a:latin typeface="Segoe UI Light" pitchFamily="34" charset="0"/>
                <a:ea typeface="+mn-ea"/>
                <a:cs typeface="+mn-cs"/>
              </a:rPr>
              <a:t> </a:t>
            </a:r>
            <a:r>
              <a:rPr lang="en-US" sz="1200" kern="1200" dirty="0" smtClean="0">
                <a:solidFill>
                  <a:schemeClr val="tx1"/>
                </a:solidFill>
                <a:effectLst/>
                <a:latin typeface="Segoe UI Light" pitchFamily="34" charset="0"/>
                <a:ea typeface="+mn-ea"/>
                <a:cs typeface="+mn-cs"/>
              </a:rPr>
              <a:t>The Microsoft India geography consists of the Northwest</a:t>
            </a:r>
            <a:r>
              <a:rPr lang="en-US" sz="1200" kern="1200" baseline="0" dirty="0" smtClean="0">
                <a:solidFill>
                  <a:schemeClr val="tx1"/>
                </a:solidFill>
                <a:effectLst/>
                <a:latin typeface="Segoe UI Light" pitchFamily="34" charset="0"/>
                <a:ea typeface="+mn-ea"/>
                <a:cs typeface="+mn-cs"/>
              </a:rPr>
              <a:t> </a:t>
            </a:r>
            <a:r>
              <a:rPr lang="en-US" sz="1200" kern="1200" dirty="0" smtClean="0">
                <a:solidFill>
                  <a:schemeClr val="tx1"/>
                </a:solidFill>
                <a:effectLst/>
                <a:latin typeface="Segoe UI Light" pitchFamily="34" charset="0"/>
                <a:ea typeface="+mn-ea"/>
                <a:cs typeface="+mn-cs"/>
              </a:rPr>
              <a:t>Region and the Southeast Region (specifics on the cities TBD).</a:t>
            </a:r>
          </a:p>
          <a:p>
            <a:pPr>
              <a:lnSpc>
                <a:spcPct val="107000"/>
              </a:lnSpc>
              <a:spcAft>
                <a:spcPts val="808"/>
              </a:spcAft>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32742" rtl="0" eaLnBrk="1" fontAlgn="auto" latinLnBrk="0" hangingPunct="1">
              <a:lnSpc>
                <a:spcPct val="107000"/>
              </a:lnSpc>
              <a:spcBef>
                <a:spcPts val="0"/>
              </a:spcBef>
              <a:spcAft>
                <a:spcPts val="808"/>
              </a:spcAft>
              <a:buClrTx/>
              <a:buSzTx/>
              <a:buFontTx/>
              <a:buNone/>
              <a:tabLst/>
              <a:defRPr/>
            </a:pPr>
            <a:r>
              <a:rPr lang="en-US" sz="1200" kern="1200" dirty="0" smtClean="0">
                <a:solidFill>
                  <a:schemeClr val="tx1"/>
                </a:solidFill>
                <a:effectLst/>
                <a:latin typeface="Segoe UI Light" pitchFamily="34" charset="0"/>
                <a:ea typeface="+mn-ea"/>
                <a:cs typeface="+mn-cs"/>
              </a:rPr>
              <a:t>With the inclusion of datacenters in Japan and Australia which recently went live, and our announcement of intent to expand into India, our global customers will be from datacenters located in 9 global regions around the world.  More information on our datacenter locations can be found </a:t>
            </a:r>
            <a:r>
              <a:rPr lang="en-US" sz="1200" kern="1200" dirty="0" smtClean="0">
                <a:solidFill>
                  <a:schemeClr val="tx1"/>
                </a:solidFill>
                <a:effectLst/>
                <a:latin typeface="Segoe UI Light" pitchFamily="34" charset="0"/>
                <a:ea typeface="+mn-ea"/>
                <a:cs typeface="+mn-cs"/>
                <a:hlinkClick r:id="rId4"/>
              </a:rPr>
              <a:t>here.</a:t>
            </a:r>
            <a:endParaRPr lang="en-US" sz="12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1E5CC8C3-38FE-41B5-96B9-8D27464EE1AC}"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27</a:t>
            </a:fld>
            <a:endParaRPr lang="en-US" dirty="0">
              <a:latin typeface="Segoe UI" pitchFamily="34" charset="0"/>
            </a:endParaRPr>
          </a:p>
        </p:txBody>
      </p:sp>
    </p:spTree>
    <p:extLst>
      <p:ext uri="{BB962C8B-B14F-4D97-AF65-F5344CB8AC3E}">
        <p14:creationId xmlns:p14="http://schemas.microsoft.com/office/powerpoint/2010/main" val="364123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Continuing with our effort to be transparent, we have established the </a:t>
            </a:r>
            <a:r>
              <a:rPr lang="en-US" sz="1200" u="sng" kern="1200" dirty="0" smtClean="0">
                <a:solidFill>
                  <a:schemeClr val="tx1"/>
                </a:solidFill>
                <a:effectLst/>
                <a:latin typeface="+mn-lt"/>
                <a:ea typeface="+mn-ea"/>
                <a:cs typeface="+mn-cs"/>
                <a:hlinkClick r:id="rId3"/>
              </a:rPr>
              <a:t>CRM Trust Center</a:t>
            </a:r>
            <a:r>
              <a:rPr lang="en-US" sz="1200" kern="1200" dirty="0" smtClean="0">
                <a:solidFill>
                  <a:schemeClr val="tx1"/>
                </a:solidFill>
                <a:effectLst/>
                <a:latin typeface="+mn-lt"/>
                <a:ea typeface="+mn-ea"/>
                <a:cs typeface="+mn-cs"/>
              </a:rPr>
              <a:t> as a single location for you to access all information regarding our approach to security and compliance.  Each time we receive a new certification information will be posted at this location.  We have achieved a number of industry certifications which ensure that we are meeting the appropriate regulatory and country requirements.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7A9E0D-98C7-40A1-9D81-B92EB190124B}"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786380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chemeClr val="bg1"/>
                </a:solidFill>
              </a:rPr>
              <a:t>Data driven guided user experience service (designer &amp; runtime) to deliver content specific to your app, user context, location or</a:t>
            </a:r>
            <a:r>
              <a:rPr lang="en-US" baseline="0" dirty="0" smtClean="0">
                <a:solidFill>
                  <a:schemeClr val="bg1"/>
                </a:solidFill>
              </a:rPr>
              <a:t> device (</a:t>
            </a:r>
            <a:r>
              <a:rPr lang="en-US" dirty="0" smtClean="0">
                <a:solidFill>
                  <a:schemeClr val="bg1"/>
                </a:solidFill>
              </a:rPr>
              <a:t>phone, tablet,</a:t>
            </a:r>
            <a:r>
              <a:rPr lang="en-US" baseline="0" dirty="0" smtClean="0">
                <a:solidFill>
                  <a:schemeClr val="bg1"/>
                </a:solidFill>
              </a:rPr>
              <a:t> pc</a:t>
            </a:r>
            <a:r>
              <a:rPr lang="en-US" dirty="0" smtClean="0">
                <a:solidFill>
                  <a:schemeClr val="bg1"/>
                </a:solidFill>
              </a:rPr>
              <a:t>).</a:t>
            </a:r>
          </a:p>
          <a:p>
            <a:pPr>
              <a:lnSpc>
                <a:spcPct val="107000"/>
              </a:lnSpc>
              <a:spcAft>
                <a:spcPts val="808"/>
              </a:spcAft>
            </a:pPr>
            <a:endParaRPr lang="en-US" baseline="0" dirty="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887024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critical aspects of any business application is a strong API that allow for the development of 1st and 3rd party client experiences and enables integration with other systems.  Dynamics CRM has always provided this capability, and had evolved it to leverage the best technology available as the industry landscape has evolved.  This feature aims to take the next step in that evolution and provide CRM with an API capability that matches to today industry norms, serves our broad set of constituents, and puts the product is a position to succeed wildly.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Dynamics CRM will provide web API that leverages the most broadly adopted industry standards for protocol (HTTP and REST), security (OAuth 2), format (JSON), and expose it’s rich set of data capabilities via open industry standard OData v4, recently approved by OASIS and the standard for new web services created by Microsoft.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approach moves us from a .NET focused set of capabilities to a position of being open to the wide variety of technology platforms that power our industry today.  </a:t>
            </a:r>
          </a:p>
          <a:p>
            <a:endParaRPr lang="en-US" dirty="0"/>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DE9963C8-0CA5-4C82-9ED3-E09773962C43}"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30</a:t>
            </a:fld>
            <a:endParaRPr lang="en-US" dirty="0">
              <a:latin typeface="Segoe UI" pitchFamily="34" charset="0"/>
            </a:endParaRPr>
          </a:p>
        </p:txBody>
      </p:sp>
    </p:spTree>
    <p:extLst>
      <p:ext uri="{BB962C8B-B14F-4D97-AF65-F5344CB8AC3E}">
        <p14:creationId xmlns:p14="http://schemas.microsoft.com/office/powerpoint/2010/main" val="129843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939" fontAlgn="base">
              <a:spcBef>
                <a:spcPct val="0"/>
              </a:spcBef>
              <a:spcAft>
                <a:spcPct val="0"/>
              </a:spcAft>
              <a:buFont typeface="Arial" panose="020B0604020202020204" pitchFamily="34" charset="0"/>
              <a:buNone/>
            </a:pPr>
            <a:r>
              <a:rPr lang="en-US" sz="1200" b="0" i="0" u="none" strike="noStrike" kern="1200" dirty="0" smtClean="0">
                <a:solidFill>
                  <a:srgbClr val="000000"/>
                </a:solidFill>
                <a:effectLst/>
                <a:latin typeface="Segoe UI Light" panose="020B0502040204020203" pitchFamily="34" charset="0"/>
              </a:rPr>
              <a:t>Solution</a:t>
            </a:r>
            <a:r>
              <a:rPr lang="en-US" sz="1200" b="0" i="0" u="none" strike="noStrike" kern="1200" baseline="0" dirty="0" smtClean="0">
                <a:solidFill>
                  <a:srgbClr val="000000"/>
                </a:solidFill>
                <a:effectLst/>
                <a:latin typeface="Segoe UI Light" panose="020B0502040204020203" pitchFamily="34" charset="0"/>
              </a:rPr>
              <a:t> Improvements:</a:t>
            </a:r>
          </a:p>
          <a:p>
            <a:pPr marL="349691" indent="-349691" defTabSz="950939" fontAlgn="base">
              <a:spcBef>
                <a:spcPct val="0"/>
              </a:spcBef>
              <a:spcAft>
                <a:spcPct val="0"/>
              </a:spcAft>
              <a:buFont typeface="Arial" panose="020B0604020202020204" pitchFamily="34" charset="0"/>
              <a:buChar char="•"/>
            </a:pPr>
            <a:r>
              <a:rPr lang="en-US" sz="1600" kern="1200" dirty="0" smtClean="0">
                <a:solidFill>
                  <a:schemeClr val="tx1"/>
                </a:solidFill>
                <a:latin typeface="+mn-lt"/>
                <a:ea typeface="+mn-ea"/>
                <a:cs typeface="+mn-cs"/>
              </a:rPr>
              <a:t>Allow for sub-components of a Solution Package</a:t>
            </a:r>
          </a:p>
          <a:p>
            <a:pPr marL="349691" indent="-349691" defTabSz="950939" fontAlgn="base">
              <a:spcBef>
                <a:spcPct val="0"/>
              </a:spcBef>
              <a:spcAft>
                <a:spcPct val="0"/>
              </a:spcAft>
              <a:buFont typeface="Arial" panose="020B0604020202020204" pitchFamily="34" charset="0"/>
              <a:buChar char="•"/>
            </a:pPr>
            <a:r>
              <a:rPr lang="en-US" sz="1600" kern="1200" dirty="0" smtClean="0">
                <a:solidFill>
                  <a:schemeClr val="tx1"/>
                </a:solidFill>
                <a:latin typeface="+mn-lt"/>
                <a:ea typeface="+mn-ea"/>
                <a:cs typeface="+mn-cs"/>
              </a:rPr>
              <a:t>Patching support</a:t>
            </a:r>
          </a:p>
          <a:p>
            <a:pPr marL="349691" indent="-349691" defTabSz="950939" fontAlgn="base">
              <a:spcBef>
                <a:spcPct val="0"/>
              </a:spcBef>
              <a:spcAft>
                <a:spcPct val="0"/>
              </a:spcAft>
              <a:buFont typeface="Arial" panose="020B0604020202020204" pitchFamily="34" charset="0"/>
              <a:buChar char="•"/>
            </a:pPr>
            <a:r>
              <a:rPr lang="en-US" sz="1600" kern="1200" dirty="0" smtClean="0">
                <a:solidFill>
                  <a:schemeClr val="tx1"/>
                </a:solidFill>
                <a:latin typeface="+mn-lt"/>
                <a:ea typeface="+mn-ea"/>
                <a:cs typeface="+mn-cs"/>
              </a:rPr>
              <a:t>Lifecycle Improvements for Integration with the Marketplace</a:t>
            </a:r>
          </a:p>
          <a:p>
            <a:pPr marL="349691" indent="-349691" defTabSz="950939" fontAlgn="base">
              <a:spcBef>
                <a:spcPct val="0"/>
              </a:spcBef>
              <a:spcAft>
                <a:spcPct val="0"/>
              </a:spcAft>
              <a:buFont typeface="Arial" panose="020B0604020202020204" pitchFamily="34" charset="0"/>
              <a:buChar char="•"/>
            </a:pPr>
            <a:r>
              <a:rPr lang="en-US" sz="1600" kern="1200" dirty="0" smtClean="0">
                <a:solidFill>
                  <a:schemeClr val="tx1"/>
                </a:solidFill>
                <a:latin typeface="+mn-lt"/>
                <a:ea typeface="+mn-ea"/>
                <a:cs typeface="+mn-cs"/>
              </a:rPr>
              <a:t>Parallelization of deployment</a:t>
            </a:r>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DE9963C8-0CA5-4C82-9ED3-E09773962C43}"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31</a:t>
            </a:fld>
            <a:endParaRPr lang="en-US" dirty="0">
              <a:latin typeface="Segoe UI" pitchFamily="34" charset="0"/>
            </a:endParaRPr>
          </a:p>
        </p:txBody>
      </p:sp>
    </p:spTree>
    <p:extLst>
      <p:ext uri="{BB962C8B-B14F-4D97-AF65-F5344CB8AC3E}">
        <p14:creationId xmlns:p14="http://schemas.microsoft.com/office/powerpoint/2010/main" val="575239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sz="1400" kern="1200" dirty="0" smtClean="0">
                <a:solidFill>
                  <a:prstClr val="white"/>
                </a:solidFill>
                <a:latin typeface="+mn-lt"/>
                <a:ea typeface="+mn-ea"/>
                <a:cs typeface="+mn-cs"/>
                <a:sym typeface="Wingdings" panose="05000000000000000000" pitchFamily="2" charset="2"/>
              </a:rPr>
              <a:t>Single list of results across entity sorted by relevance to the search text.  Match to any word in search across any search enabled field </a:t>
            </a:r>
            <a:r>
              <a:rPr lang="en-US" sz="1400" kern="1200" baseline="0" dirty="0" smtClean="0">
                <a:solidFill>
                  <a:prstClr val="white"/>
                </a:solidFill>
                <a:latin typeface="+mn-lt"/>
                <a:ea typeface="+mn-ea"/>
                <a:cs typeface="+mn-cs"/>
                <a:sym typeface="Wingdings" panose="05000000000000000000" pitchFamily="2" charset="2"/>
              </a:rPr>
              <a:t>in any search enabled entity.</a:t>
            </a:r>
          </a:p>
          <a:p>
            <a:pPr marL="0" lvl="1" indent="0">
              <a:buFont typeface="Arial" panose="020B0604020202020204" pitchFamily="34" charset="0"/>
              <a:buNone/>
            </a:pPr>
            <a:endParaRPr lang="en-US" sz="1400" kern="1200" baseline="0" dirty="0" smtClean="0">
              <a:solidFill>
                <a:prstClr val="white"/>
              </a:solidFill>
              <a:latin typeface="+mn-lt"/>
              <a:ea typeface="+mn-ea"/>
              <a:cs typeface="+mn-cs"/>
              <a:sym typeface="Wingdings" panose="05000000000000000000" pitchFamily="2" charset="2"/>
            </a:endParaRPr>
          </a:p>
          <a:p>
            <a:pPr marL="0" lvl="1" indent="0">
              <a:buFont typeface="Arial" panose="020B0604020202020204" pitchFamily="34" charset="0"/>
              <a:buNone/>
            </a:pPr>
            <a:r>
              <a:rPr lang="en-US" sz="1200" kern="1200" dirty="0" smtClean="0">
                <a:solidFill>
                  <a:schemeClr val="tx1"/>
                </a:solidFill>
                <a:effectLst/>
                <a:latin typeface="+mn-lt"/>
                <a:ea typeface="+mn-ea"/>
                <a:cs typeface="+mn-cs"/>
              </a:rPr>
              <a:t>When</a:t>
            </a:r>
            <a:r>
              <a:rPr lang="en-US" sz="1200" kern="1200" baseline="0" dirty="0" smtClean="0">
                <a:solidFill>
                  <a:schemeClr val="tx1"/>
                </a:solidFill>
                <a:effectLst/>
                <a:latin typeface="+mn-lt"/>
                <a:ea typeface="+mn-ea"/>
                <a:cs typeface="+mn-cs"/>
              </a:rPr>
              <a:t> available as part of the fall release, t</a:t>
            </a:r>
            <a:r>
              <a:rPr lang="en-US" sz="1200" kern="1200" dirty="0" smtClean="0">
                <a:solidFill>
                  <a:schemeClr val="tx1"/>
                </a:solidFill>
                <a:effectLst/>
                <a:latin typeface="+mn-lt"/>
                <a:ea typeface="+mn-ea"/>
                <a:cs typeface="+mn-cs"/>
              </a:rPr>
              <a:t>his new search capability will be off by default for everyone.  Once enabled end users will still have the existing multi-entity Quick Find experience, which we’re now call Categorized Search, available in the UI.  </a:t>
            </a:r>
            <a:endParaRPr lang="en-US" sz="1400" kern="1200" dirty="0" smtClean="0">
              <a:solidFill>
                <a:prstClr val="white"/>
              </a:solidFill>
              <a:latin typeface="+mn-lt"/>
              <a:ea typeface="+mn-ea"/>
              <a:cs typeface="+mn-cs"/>
              <a:sym typeface="Wingdings" panose="05000000000000000000" pitchFamily="2" charset="2"/>
            </a:endParaRPr>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DE9963C8-0CA5-4C82-9ED3-E09773962C43}"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32</a:t>
            </a:fld>
            <a:endParaRPr lang="en-US" dirty="0">
              <a:latin typeface="Segoe UI" pitchFamily="34" charset="0"/>
            </a:endParaRPr>
          </a:p>
        </p:txBody>
      </p:sp>
    </p:spTree>
    <p:extLst>
      <p:ext uri="{BB962C8B-B14F-4D97-AF65-F5344CB8AC3E}">
        <p14:creationId xmlns:p14="http://schemas.microsoft.com/office/powerpoint/2010/main" val="2084033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Fall release brings </a:t>
            </a:r>
            <a:r>
              <a:rPr lang="en-US" dirty="0" smtClean="0"/>
              <a:t>scenario based integration </a:t>
            </a:r>
            <a:r>
              <a:rPr lang="en-US" dirty="0"/>
              <a:t>with Azure ML for product cross-sell recommendations and </a:t>
            </a:r>
            <a:r>
              <a:rPr lang="en-US" dirty="0" smtClean="0"/>
              <a:t>suggested knowledge </a:t>
            </a:r>
            <a:r>
              <a:rPr lang="en-US" dirty="0"/>
              <a:t>articles with text analytics. Azure ML integration offers configuration experience and insights integrated into CRM UI removing complexity of requiring data scientists or understanding ML models.</a:t>
            </a:r>
          </a:p>
          <a:p>
            <a:endParaRPr lang="en-US" dirty="0"/>
          </a:p>
          <a:p>
            <a:pPr>
              <a:defRPr/>
            </a:pPr>
            <a:r>
              <a:rPr lang="en-US" i="1" dirty="0">
                <a:cs typeface="Segoe UI Light" panose="020B0502040204020203" pitchFamily="34" charset="0"/>
              </a:rPr>
              <a:t>To be released as a </a:t>
            </a:r>
            <a:r>
              <a:rPr lang="en-US" b="1" i="1" dirty="0">
                <a:cs typeface="Segoe UI Light" panose="020B0502040204020203" pitchFamily="34" charset="0"/>
              </a:rPr>
              <a:t>preview </a:t>
            </a:r>
            <a:r>
              <a:rPr lang="en-US" i="1" dirty="0">
                <a:cs typeface="Segoe UI Light" panose="020B0502040204020203" pitchFamily="34" charset="0"/>
              </a:rPr>
              <a:t>feature for </a:t>
            </a:r>
            <a:r>
              <a:rPr lang="en-US" i="1" dirty="0" smtClean="0">
                <a:cs typeface="Segoe UI Light" panose="020B0502040204020203" pitchFamily="34" charset="0"/>
              </a:rPr>
              <a:t>North America CRM Online customers</a:t>
            </a:r>
            <a:r>
              <a:rPr lang="en-US" i="1" dirty="0">
                <a:cs typeface="Segoe UI Light" panose="020B0502040204020203" pitchFamily="34" charset="0"/>
              </a:rPr>
              <a:t>.</a:t>
            </a:r>
          </a:p>
          <a:p>
            <a:endParaRPr lang="en-US" dirty="0"/>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Date Placeholder 4"/>
          <p:cNvSpPr>
            <a:spLocks noGrp="1"/>
          </p:cNvSpPr>
          <p:nvPr>
            <p:ph type="dt" sz="quarter" idx="11"/>
          </p:nvPr>
        </p:nvSpPr>
        <p:spPr/>
        <p:txBody>
          <a:bodyPr/>
          <a:lstStyle/>
          <a:p>
            <a:fld id="{381B4F56-206E-4314-9A7A-6A77A78284C3}" type="datetime1">
              <a:rPr lang="en-US" smtClean="0"/>
              <a:t>3/19/2016</a:t>
            </a:fld>
            <a:endParaRPr lang="en-US"/>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2012 Microsoft Corporation. All rights reserved. Microsoft, Windows, Dynamics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33</a:t>
            </a:fld>
            <a:endParaRPr lang="en-US" dirty="0">
              <a:latin typeface="Segoe UI" pitchFamily="34" charset="0"/>
            </a:endParaRPr>
          </a:p>
        </p:txBody>
      </p:sp>
    </p:spTree>
    <p:extLst>
      <p:ext uri="{BB962C8B-B14F-4D97-AF65-F5344CB8AC3E}">
        <p14:creationId xmlns:p14="http://schemas.microsoft.com/office/powerpoint/2010/main" val="14454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Empower users to analyze data in CRM using familiar Excel </a:t>
            </a:r>
            <a:r>
              <a:rPr lang="en-US" dirty="0" smtClean="0"/>
              <a:t>capabilities via </a:t>
            </a:r>
            <a:r>
              <a:rPr lang="en-US" sz="1200" b="0" kern="1200" baseline="0" dirty="0">
                <a:solidFill>
                  <a:schemeClr val="tx1"/>
                </a:solidFill>
                <a:effectLst/>
                <a:latin typeface="+mn-lt"/>
                <a:ea typeface="+mn-ea"/>
                <a:cs typeface="+mn-cs"/>
              </a:rPr>
              <a:t>an immersive </a:t>
            </a:r>
            <a:r>
              <a:rPr lang="en-US" sz="1200" b="0" kern="1200" dirty="0">
                <a:solidFill>
                  <a:schemeClr val="tx1"/>
                </a:solidFill>
                <a:effectLst/>
                <a:latin typeface="+mn-lt"/>
                <a:ea typeface="+mn-ea"/>
                <a:cs typeface="+mn-cs"/>
              </a:rPr>
              <a:t>Excel</a:t>
            </a:r>
            <a:r>
              <a:rPr lang="en-US" sz="1200" b="0" kern="1200" baseline="0" dirty="0">
                <a:solidFill>
                  <a:schemeClr val="tx1"/>
                </a:solidFill>
                <a:effectLst/>
                <a:latin typeface="+mn-lt"/>
                <a:ea typeface="+mn-ea"/>
                <a:cs typeface="+mn-cs"/>
              </a:rPr>
              <a:t> experience </a:t>
            </a:r>
            <a:r>
              <a:rPr lang="en-US" sz="1200" b="0" kern="1200" dirty="0">
                <a:solidFill>
                  <a:schemeClr val="tx1"/>
                </a:solidFill>
                <a:effectLst/>
                <a:latin typeface="+mn-lt"/>
                <a:ea typeface="+mn-ea"/>
                <a:cs typeface="+mn-cs"/>
              </a:rPr>
              <a:t>in</a:t>
            </a:r>
            <a:r>
              <a:rPr lang="en-US" sz="1200" b="0" kern="1200" baseline="0" dirty="0">
                <a:solidFill>
                  <a:schemeClr val="tx1"/>
                </a:solidFill>
                <a:effectLst/>
                <a:latin typeface="+mn-lt"/>
                <a:ea typeface="+mn-ea"/>
                <a:cs typeface="+mn-cs"/>
              </a:rPr>
              <a:t> the</a:t>
            </a:r>
            <a:r>
              <a:rPr lang="en-US" sz="1200" b="0" kern="1200" dirty="0">
                <a:solidFill>
                  <a:schemeClr val="tx1"/>
                </a:solidFill>
                <a:effectLst/>
                <a:latin typeface="+mn-lt"/>
                <a:ea typeface="+mn-ea"/>
                <a:cs typeface="+mn-cs"/>
              </a:rPr>
              <a:t> CRM interface</a:t>
            </a:r>
            <a:r>
              <a:rPr lang="en-US" sz="1200" b="0" kern="1200" baseline="0" dirty="0">
                <a:solidFill>
                  <a:schemeClr val="tx1"/>
                </a:solidFill>
                <a:effectLst/>
                <a:latin typeface="+mn-lt"/>
                <a:ea typeface="+mn-ea"/>
                <a:cs typeface="+mn-cs"/>
              </a:rPr>
              <a:t>. Build and deploy templates for your entire organization to leverage as well as empowering your employees to develop their own templates which can be shared across team members.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baseline="0" dirty="0">
                <a:solidFill>
                  <a:schemeClr val="tx1"/>
                </a:solidFill>
                <a:effectLst/>
                <a:latin typeface="+mn-lt"/>
                <a:ea typeface="+mn-ea"/>
                <a:cs typeface="+mn-cs"/>
              </a:rPr>
              <a:t>Export and analyze data in Excel from your mobile device with added support for the CRM for Tablets and Phones apps</a:t>
            </a:r>
            <a:r>
              <a:rPr lang="en-US" sz="1200" b="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baseline="0" dirty="0" smtClean="0">
                <a:solidFill>
                  <a:schemeClr val="tx1"/>
                </a:solidFill>
                <a:effectLst/>
                <a:latin typeface="+mn-lt"/>
                <a:ea typeface="+mn-ea"/>
                <a:cs typeface="+mn-cs"/>
              </a:rPr>
              <a:t>The Immersive Excel capability is only supported for CRM Online.  CRM On Premise deployments support exporting data to Excel.</a:t>
            </a:r>
            <a:endParaRPr lang="en-US" sz="1200" dirty="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8537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dirty="0" smtClean="0">
                <a:solidFill>
                  <a:schemeClr val="tx1"/>
                </a:solidFill>
                <a:latin typeface="+mn-lt"/>
                <a:cs typeface="Segoe UI Light" panose="020B0502040204020203" pitchFamily="34" charset="0"/>
              </a:rPr>
              <a:t>Information comes to you by surfacing Trending Documents from Office Delve; find what you need; discover new</a:t>
            </a:r>
            <a:r>
              <a:rPr lang="en-US" sz="1200" i="0" baseline="0" dirty="0" smtClean="0">
                <a:solidFill>
                  <a:schemeClr val="tx1"/>
                </a:solidFill>
                <a:latin typeface="+mn-lt"/>
                <a:cs typeface="Segoe UI Light" panose="020B0502040204020203" pitchFamily="34" charset="0"/>
              </a:rPr>
              <a:t> connections </a:t>
            </a:r>
            <a:r>
              <a:rPr lang="en-US" sz="1200" i="0" dirty="0" smtClean="0">
                <a:solidFill>
                  <a:schemeClr val="tx1"/>
                </a:solidFill>
                <a:latin typeface="+mn-lt"/>
                <a:cs typeface="Segoe UI Light" panose="020B0502040204020203" pitchFamily="34" charset="0"/>
              </a:rPr>
              <a:t>on</a:t>
            </a:r>
            <a:r>
              <a:rPr lang="en-US" sz="1200" i="0" baseline="0" dirty="0" smtClean="0">
                <a:solidFill>
                  <a:schemeClr val="tx1"/>
                </a:solidFill>
                <a:latin typeface="+mn-lt"/>
                <a:cs typeface="Segoe UI Light" panose="020B0502040204020203" pitchFamily="34" charset="0"/>
              </a:rPr>
              <a:t> a dashboard in Microsoft Dynamics CRM. </a:t>
            </a:r>
            <a:endParaRPr lang="en-US" sz="1200" i="0" dirty="0" smtClean="0">
              <a:solidFill>
                <a:sysClr val="window" lastClr="FFFFFF"/>
              </a:solidFill>
            </a:endParaRP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16605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Get a consolidated view of contextual documents across SharePoint, OneDrive for Business, and Office 365 Groups for any CRM record.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Users can s</a:t>
            </a:r>
            <a:r>
              <a:rPr lang="en-US" dirty="0" smtClean="0"/>
              <a:t>eamless</a:t>
            </a:r>
            <a:r>
              <a:rPr lang="en-US" baseline="0" dirty="0" smtClean="0"/>
              <a:t>ly open various Office apps within the CRM mobile app (tablet and phone) e</a:t>
            </a:r>
            <a:r>
              <a:rPr lang="en-US" sz="1200" dirty="0" smtClean="0"/>
              <a:t>nabled through outbound mobile deep-linking</a:t>
            </a:r>
            <a:r>
              <a:rPr lang="en-US" baseline="0" dirty="0" smtClean="0"/>
              <a:t>.  For example, you can open a proposal document in the CRM app using </a:t>
            </a:r>
            <a:r>
              <a:rPr lang="en-US" sz="1200" dirty="0" smtClean="0"/>
              <a:t>Microsoft PowerPoint for iPad or Microsoft</a:t>
            </a:r>
            <a:r>
              <a:rPr lang="en-US" sz="1200" baseline="0" dirty="0" smtClean="0"/>
              <a:t> Word for iPhone as illustrated in the screenshots. After reviewing the document, you can return back to the CRM app by just tapping on the “back” button.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4572" lvl="1" indent="0">
              <a:buFont typeface="Arial" panose="020B0604020202020204" pitchFamily="34" charset="0"/>
              <a:buNone/>
            </a:pPr>
            <a:r>
              <a:rPr lang="en-US" sz="1200" kern="1200" baseline="0" dirty="0" smtClean="0">
                <a:solidFill>
                  <a:schemeClr val="tx1"/>
                </a:solidFill>
                <a:effectLst/>
                <a:latin typeface="+mn-lt"/>
                <a:ea typeface="+mn-ea"/>
                <a:cs typeface="+mn-cs"/>
              </a:rPr>
              <a:t>Available for both CRM Online and CRM On Premise.  OneDrive for Business is currently available in SharePoint Online and coming to SharePoint On Premise with SharePoint 2016.</a:t>
            </a:r>
            <a:endParaRPr lang="en-US" sz="1100" baseline="0" dirty="0" smtClean="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0860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server side synchronization that enables </a:t>
            </a:r>
            <a:r>
              <a:rPr lang="en-US" sz="1200" kern="1200" baseline="0">
                <a:solidFill>
                  <a:schemeClr val="tx1"/>
                </a:solidFill>
                <a:effectLst/>
                <a:latin typeface="+mn-lt"/>
                <a:ea typeface="+mn-ea"/>
                <a:cs typeface="+mn-cs"/>
              </a:rPr>
              <a:t>sync </a:t>
            </a:r>
            <a:r>
              <a:rPr lang="en-US" dirty="0"/>
              <a:t>of</a:t>
            </a:r>
            <a:r>
              <a:rPr lang="en-US"/>
              <a:t> data </a:t>
            </a:r>
            <a:r>
              <a:rPr lang="en-US" sz="1200" kern="1200" baseline="0">
                <a:solidFill>
                  <a:schemeClr val="tx1"/>
                </a:solidFill>
                <a:effectLst/>
                <a:latin typeface="+mn-lt"/>
                <a:ea typeface="+mn-ea"/>
                <a:cs typeface="+mn-cs"/>
              </a:rPr>
              <a:t>between </a:t>
            </a:r>
            <a:r>
              <a:rPr lang="en-US" sz="1200" kern="1200" baseline="0" dirty="0">
                <a:solidFill>
                  <a:schemeClr val="tx1"/>
                </a:solidFill>
                <a:effectLst/>
                <a:latin typeface="+mn-lt"/>
                <a:ea typeface="+mn-ea"/>
                <a:cs typeface="+mn-cs"/>
              </a:rPr>
              <a:t>CRM and Exchange will introduce support between CRM Online and Exchange On premise.  </a:t>
            </a: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4089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This new online user</a:t>
            </a:r>
            <a:r>
              <a:rPr lang="en-US" sz="1200" kern="1200" baseline="0" dirty="0" smtClean="0">
                <a:solidFill>
                  <a:schemeClr val="tx1"/>
                </a:solidFill>
                <a:effectLst/>
                <a:latin typeface="+mn-lt"/>
                <a:ea typeface="+mn-ea"/>
                <a:cs typeface="+mn-cs"/>
              </a:rPr>
              <a:t> experience</a:t>
            </a:r>
            <a:r>
              <a:rPr lang="en-US" sz="1200" kern="1200" dirty="0" smtClean="0">
                <a:solidFill>
                  <a:schemeClr val="tx1"/>
                </a:solidFill>
                <a:effectLst/>
                <a:latin typeface="+mn-lt"/>
                <a:ea typeface="+mn-ea"/>
                <a:cs typeface="+mn-cs"/>
              </a:rPr>
              <a:t> provides role based scenarios to deliver tailored application experiences for Tier 1 and Tier 2+ agents.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Tier One Dashboard:  </a:t>
            </a:r>
            <a:r>
              <a:rPr lang="en-US" dirty="0" smtClean="0"/>
              <a:t>The interactive service hub comes loaded with a dashboard specifically targeted at Tier 1 agents. Agents can view and act on their workload across multiple data stream. The data streams can be from multiple entities and can be based on Views or Queues ( My Activities, My Cases, Cases in the Banking Queue </a:t>
            </a:r>
            <a:r>
              <a:rPr lang="en-US" dirty="0" err="1" smtClean="0"/>
              <a:t>etc</a:t>
            </a:r>
            <a:r>
              <a:rPr lang="en-US" dirty="0" smtClean="0"/>
              <a:t>). Interactive charts provide a</a:t>
            </a:r>
            <a:r>
              <a:rPr lang="en-US" baseline="0" dirty="0" smtClean="0"/>
              <a:t> </a:t>
            </a:r>
            <a:r>
              <a:rPr lang="en-US" dirty="0" smtClean="0"/>
              <a:t>visual representation of the work items and also double up as visual filters to allow the agent to slice and dice the data and not get lost in the clutter. An additional level of filtering is available with Global filters is also available. Customizers/Administrators can choose form four layouts to build these dashboards.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Real-time dashboard for a One-place view of workload</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Interactive chart based visual filters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Configurable data streams for multiple entities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Perform Queue and Entity actions directly from Streams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Granular and customizable filtering criteria</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Customizable display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latin typeface="+mn-lt"/>
                <a:ea typeface="+mn-ea"/>
                <a:cs typeface="+mn-cs"/>
              </a:rPr>
              <a:t>Select 1 or more records of a stream and access quick commands to act on it.</a:t>
            </a:r>
          </a:p>
          <a:p>
            <a:pPr marL="0" indent="0">
              <a:buFont typeface="Arial" panose="020B0604020202020204" pitchFamily="34" charset="0"/>
              <a:buNone/>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latin typeface="+mn-lt"/>
                <a:ea typeface="+mn-ea"/>
                <a:cs typeface="+mn-cs"/>
              </a:rPr>
              <a:t>Tier Two Dashboard:  </a:t>
            </a:r>
            <a:r>
              <a:rPr lang="en-US" dirty="0" smtClean="0"/>
              <a:t>We will also provide a dashboard targeted to the Tier 2 Agent persona. It comes with a single data stream on the left which would typically show an aggregate view of cases relevant to the agent. The Tiles on the right side ( shown in blue) can be used to snapshots of information across queues or views that are of interest to the agent. The Agent can drilldown on a tile to see the actual records and navigate to a specific record. Like the Tier 1 dashboard , this also has rich visual Charts doubling up as filters.</a:t>
            </a:r>
          </a:p>
          <a:p>
            <a:pPr marL="171450" indent="-171450">
              <a:buFont typeface="Arial" panose="020B0604020202020204" pitchFamily="34" charset="0"/>
              <a:buChar char="•"/>
            </a:pPr>
            <a:r>
              <a:rPr lang="en-US" dirty="0" smtClean="0">
                <a:latin typeface="+mn-lt"/>
              </a:rPr>
              <a:t>Understand your data at a glance</a:t>
            </a:r>
          </a:p>
          <a:p>
            <a:pPr marL="171450" indent="-171450">
              <a:buFont typeface="Arial" panose="020B0604020202020204" pitchFamily="34" charset="0"/>
              <a:buChar char="•"/>
            </a:pPr>
            <a:r>
              <a:rPr lang="en-US" dirty="0" smtClean="0">
                <a:latin typeface="+mn-lt"/>
              </a:rPr>
              <a:t>With charts and tiles Quickly see changes and patterns to act effectively</a:t>
            </a:r>
          </a:p>
          <a:p>
            <a:pPr marL="171450" indent="-171450">
              <a:buFont typeface="Arial" panose="020B0604020202020204" pitchFamily="34" charset="0"/>
              <a:buChar char="•"/>
            </a:pPr>
            <a:r>
              <a:rPr lang="en-US" dirty="0" smtClean="0">
                <a:latin typeface="+mn-lt"/>
              </a:rPr>
              <a:t>Monitor Queue volume and drill down to see queue data thru tiles</a:t>
            </a:r>
          </a:p>
          <a:p>
            <a:pPr marL="171450" indent="-171450">
              <a:buFont typeface="Arial" panose="020B0604020202020204" pitchFamily="34" charset="0"/>
              <a:buChar char="•"/>
            </a:pPr>
            <a:r>
              <a:rPr lang="en-US" dirty="0" smtClean="0">
                <a:latin typeface="+mn-lt"/>
              </a:rPr>
              <a:t>Associate color-identifiers for cases in streams</a:t>
            </a:r>
          </a:p>
          <a:p>
            <a:pPr marL="171450" indent="-171450">
              <a:buFont typeface="Arial" panose="020B0604020202020204" pitchFamily="34" charset="0"/>
              <a:buChar char="•"/>
            </a:pPr>
            <a:r>
              <a:rPr lang="en-US" dirty="0" smtClean="0">
                <a:latin typeface="+mn-lt"/>
              </a:rPr>
              <a:t>Apply interactive visual filters and global filters to prioritize workload</a:t>
            </a:r>
          </a:p>
          <a:p>
            <a:pPr marL="0" indent="0">
              <a:buFont typeface="Arial" panose="020B0604020202020204" pitchFamily="34" charset="0"/>
              <a:buNone/>
            </a:pPr>
            <a:endParaRPr lang="en-US"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Modern and intuitive form design:  </a:t>
            </a:r>
            <a:r>
              <a:rPr lang="en-US" dirty="0" smtClean="0"/>
              <a:t>The</a:t>
            </a:r>
            <a:r>
              <a:rPr lang="en-US" baseline="0" dirty="0" smtClean="0"/>
              <a:t> case form design allows agents to find and act on data with reduced clicks and navigating. This design pattern extends to other entities such as Account and Contact, as well as activities. This is the case form which unifies customer interaction's and pulls together all related information of the case record to enable agents to be productive and view of what's most relevant at all times. The business process is further enhanced to show process stage information as a fly out. For easier recognition you can color-identify important data such as status and priority. The timeline (Interaction Wall) allows for rich time and record based filtering capabilities in combination with a fast search to find exactly what you are looking for. Quick actions on search result, allow you to perform every day functions with ease, such as Marking a task as complete or responding to a customers email. The Reference Panel is geared towards a highly configurable experience that allows you to always show relevant related data .  See what were the recent cases of this customer, Eligible entitlement. With Knowledge integrated you can deliver solutions to customers across channels.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Customer 360 for a complete view of your customer’s touch points </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Timeline allows a unified view of your customer’s interactions across channels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Engage directly with your customer from the timeline and create follow-up activities, set reminders..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With the Reference panel, search and act on related records without losing context of customer data and interactions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Integrated Knowledge at your finger tips</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Redefined business process interactions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latin typeface="+mn-lt"/>
                <a:ea typeface="+mn-ea"/>
                <a:cs typeface="+mn-cs"/>
              </a:rPr>
              <a:t>Use filters to quickly get to interactions necessary for 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latin typeface="+mn-lt"/>
                <a:ea typeface="+mn-ea"/>
                <a:cs typeface="+mn-cs"/>
              </a:rPr>
              <a:t>Quick commands provide the ability to act on records without losing context.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tx1"/>
                </a:solidFill>
                <a:latin typeface="+mn-lt"/>
                <a:ea typeface="+mn-ea"/>
                <a:cs typeface="+mn-cs"/>
              </a:rPr>
              <a:t>Open and view records in tabs within the Reference panel and continue to maintain context of all record data</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Recommended</a:t>
            </a:r>
            <a:r>
              <a:rPr lang="en-US" sz="1200" kern="1200" baseline="0" dirty="0" smtClean="0">
                <a:solidFill>
                  <a:schemeClr val="tx1"/>
                </a:solidFill>
                <a:effectLst/>
                <a:latin typeface="+mn-lt"/>
                <a:ea typeface="+mn-ea"/>
                <a:cs typeface="+mn-cs"/>
              </a:rPr>
              <a:t> Articles surfaced on right pane through ML – add details in blurb about new form</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smtClean="0">
                <a:solidFill>
                  <a:schemeClr val="tx1"/>
                </a:solidFill>
                <a:effectLst/>
                <a:latin typeface="+mn-lt"/>
                <a:ea typeface="+mn-ea"/>
                <a:cs typeface="+mn-cs"/>
              </a:rPr>
              <a:t>POSTPONED – CSM Dashboard</a:t>
            </a: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87591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Enhanced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knowledge base and global content model on </a:t>
            </a:r>
            <a:r>
              <a:rPr lang="en-US" sz="1200" kern="1200" dirty="0" err="1" smtClean="0">
                <a:solidFill>
                  <a:schemeClr val="tx1"/>
                </a:solidFill>
                <a:effectLst/>
                <a:latin typeface="+mn-lt"/>
                <a:ea typeface="+mn-ea"/>
                <a:cs typeface="+mn-cs"/>
              </a:rPr>
              <a:t>xRM</a:t>
            </a:r>
            <a:r>
              <a:rPr lang="en-US" sz="1200" kern="1200" dirty="0" smtClean="0">
                <a:solidFill>
                  <a:schemeClr val="tx1"/>
                </a:solidFill>
                <a:effectLst/>
                <a:latin typeface="+mn-lt"/>
                <a:ea typeface="+mn-ea"/>
                <a:cs typeface="+mn-cs"/>
              </a:rPr>
              <a:t> with KCS inspired workflows, platform support for article templates and new content types as well as enhancements to search across agent and customer facing queries.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291436" indent="-291436">
              <a:buFont typeface="Arial" panose="020B0604020202020204" pitchFamily="34" charset="0"/>
              <a:buChar char="•"/>
            </a:pPr>
            <a:r>
              <a:rPr lang="en-US" sz="1530" dirty="0" smtClean="0">
                <a:cs typeface="Segoe UI Light" panose="020B0502040204020203" pitchFamily="34" charset="0"/>
              </a:rPr>
              <a:t>Port existing Parature KB and global content model to </a:t>
            </a:r>
            <a:r>
              <a:rPr lang="en-US" sz="1530" dirty="0" err="1" smtClean="0">
                <a:cs typeface="Segoe UI Light" panose="020B0502040204020203" pitchFamily="34" charset="0"/>
              </a:rPr>
              <a:t>xRM</a:t>
            </a:r>
            <a:r>
              <a:rPr lang="en-US" sz="1530" dirty="0" smtClean="0">
                <a:cs typeface="Segoe UI Light" panose="020B0502040204020203" pitchFamily="34" charset="0"/>
              </a:rPr>
              <a:t>.</a:t>
            </a:r>
          </a:p>
          <a:p>
            <a:pPr marL="291436" marR="0" indent="-2914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30" dirty="0" smtClean="0">
                <a:cs typeface="Segoe UI Light" panose="020B0502040204020203" pitchFamily="34" charset="0"/>
              </a:rPr>
              <a:t>Enhance existing KB structure with KCS (</a:t>
            </a:r>
            <a:r>
              <a:rPr lang="en-US" sz="1200" kern="1200" dirty="0" smtClean="0">
                <a:solidFill>
                  <a:schemeClr val="tx1"/>
                </a:solidFill>
                <a:effectLst/>
                <a:latin typeface="+mn-lt"/>
                <a:ea typeface="+mn-ea"/>
                <a:cs typeface="+mn-cs"/>
              </a:rPr>
              <a:t>Knowledge Centered Support)</a:t>
            </a:r>
            <a:r>
              <a:rPr lang="en-US" sz="1200" kern="1200" baseline="0" dirty="0" smtClean="0">
                <a:solidFill>
                  <a:schemeClr val="tx1"/>
                </a:solidFill>
                <a:effectLst/>
                <a:latin typeface="+mn-lt"/>
                <a:ea typeface="+mn-ea"/>
                <a:cs typeface="+mn-cs"/>
              </a:rPr>
              <a:t> </a:t>
            </a:r>
            <a:r>
              <a:rPr lang="en-US" sz="1530" dirty="0" smtClean="0">
                <a:cs typeface="Segoe UI Light" panose="020B0502040204020203" pitchFamily="34" charset="0"/>
              </a:rPr>
              <a:t>inspired workflow. </a:t>
            </a:r>
          </a:p>
          <a:p>
            <a:pPr marL="291436" indent="-291436">
              <a:buFont typeface="Arial" panose="020B0604020202020204" pitchFamily="34" charset="0"/>
              <a:buChar char="•"/>
            </a:pPr>
            <a:r>
              <a:rPr lang="en-US" sz="1530" dirty="0" smtClean="0">
                <a:cs typeface="Segoe UI Light" panose="020B0502040204020203" pitchFamily="34" charset="0"/>
              </a:rPr>
              <a:t>Develop platform support for article templates &amp; new content types.</a:t>
            </a:r>
          </a:p>
          <a:p>
            <a:pPr marL="291436" indent="-291436">
              <a:buFont typeface="Arial" panose="020B0604020202020204" pitchFamily="34" charset="0"/>
              <a:buChar char="•"/>
            </a:pPr>
            <a:r>
              <a:rPr lang="en-US" sz="1530" dirty="0" smtClean="0">
                <a:cs typeface="Segoe UI Light" panose="020B0502040204020203" pitchFamily="34" charset="0"/>
              </a:rPr>
              <a:t>Optimize Search investments across Agent &amp; Customer facing query</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49450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New rule-based, multi-channel enterprise feedback management capabilities enable embedded voice of the customer insights into customer engagements.</a:t>
            </a:r>
          </a:p>
          <a:p>
            <a:pPr marL="0" lvl="0" indent="0">
              <a:buFont typeface="Arial" panose="020B0604020202020204" pitchFamily="34" charset="0"/>
              <a:buNone/>
            </a:pPr>
            <a:endParaRPr lang="en-US" sz="1200" kern="1200" baseline="0" dirty="0" smtClean="0">
              <a:solidFill>
                <a:schemeClr val="tx1"/>
              </a:solidFill>
              <a:effectLst/>
              <a:latin typeface="+mn-lt"/>
              <a:ea typeface="+mn-ea"/>
              <a:cs typeface="+mn-cs"/>
            </a:endParaRPr>
          </a:p>
          <a:p>
            <a:pPr marL="290322" lvl="1" indent="-285750">
              <a:buFont typeface="Arial" panose="020B0604020202020204" pitchFamily="34" charset="0"/>
              <a:buChar char="•"/>
            </a:pPr>
            <a:r>
              <a:rPr lang="en-US" sz="1600" dirty="0" smtClean="0">
                <a:solidFill>
                  <a:schemeClr val="bg1"/>
                </a:solidFill>
              </a:rPr>
              <a:t>Create, send and </a:t>
            </a:r>
            <a:r>
              <a:rPr lang="en-US" sz="1600" b="1" dirty="0" smtClean="0">
                <a:solidFill>
                  <a:schemeClr val="bg1"/>
                </a:solidFill>
              </a:rPr>
              <a:t>capture customer feedback </a:t>
            </a:r>
            <a:r>
              <a:rPr lang="en-US" sz="1600" dirty="0" smtClean="0">
                <a:solidFill>
                  <a:schemeClr val="bg1"/>
                </a:solidFill>
              </a:rPr>
              <a:t>natively from within CRM</a:t>
            </a:r>
          </a:p>
          <a:p>
            <a:pPr marL="290322" lvl="1" indent="-285750">
              <a:buFont typeface="Arial" panose="020B0604020202020204" pitchFamily="34" charset="0"/>
              <a:buChar char="•"/>
            </a:pPr>
            <a:r>
              <a:rPr lang="en-US" sz="1600" dirty="0" smtClean="0">
                <a:solidFill>
                  <a:schemeClr val="bg1"/>
                </a:solidFill>
              </a:rPr>
              <a:t>A fully functioning </a:t>
            </a:r>
            <a:r>
              <a:rPr lang="en-US" sz="1600" b="1" dirty="0" smtClean="0">
                <a:solidFill>
                  <a:schemeClr val="bg1"/>
                </a:solidFill>
              </a:rPr>
              <a:t>designer </a:t>
            </a:r>
            <a:r>
              <a:rPr lang="en-US" sz="1600" dirty="0" smtClean="0">
                <a:solidFill>
                  <a:schemeClr val="bg1"/>
                </a:solidFill>
              </a:rPr>
              <a:t>that allows dragging and dropping of question types onto a form</a:t>
            </a:r>
          </a:p>
          <a:p>
            <a:pPr marL="290322" lvl="1" indent="-285750">
              <a:buFont typeface="Arial" panose="020B0604020202020204" pitchFamily="34" charset="0"/>
              <a:buChar char="•"/>
            </a:pPr>
            <a:r>
              <a:rPr lang="en-US" sz="1600" dirty="0" smtClean="0">
                <a:solidFill>
                  <a:schemeClr val="bg1"/>
                </a:solidFill>
              </a:rPr>
              <a:t>Ability to </a:t>
            </a:r>
            <a:r>
              <a:rPr lang="en-US" sz="1600" b="1" dirty="0" smtClean="0">
                <a:solidFill>
                  <a:schemeClr val="bg1"/>
                </a:solidFill>
              </a:rPr>
              <a:t>show CRM data in the survey </a:t>
            </a:r>
            <a:r>
              <a:rPr lang="en-US" sz="1600" dirty="0" smtClean="0">
                <a:solidFill>
                  <a:schemeClr val="bg1"/>
                </a:solidFill>
              </a:rPr>
              <a:t>for a personalized experience</a:t>
            </a:r>
          </a:p>
          <a:p>
            <a:pPr marL="290322" lvl="1" indent="-285750">
              <a:buFont typeface="Arial" panose="020B0604020202020204" pitchFamily="34" charset="0"/>
              <a:buChar char="•"/>
            </a:pPr>
            <a:r>
              <a:rPr lang="en-US" sz="1600" dirty="0" smtClean="0">
                <a:solidFill>
                  <a:schemeClr val="bg1"/>
                </a:solidFill>
              </a:rPr>
              <a:t>Client side logic to </a:t>
            </a:r>
            <a:r>
              <a:rPr lang="en-US" sz="1600" b="1" dirty="0" smtClean="0">
                <a:solidFill>
                  <a:schemeClr val="bg1"/>
                </a:solidFill>
              </a:rPr>
              <a:t>show/hide questions </a:t>
            </a:r>
            <a:r>
              <a:rPr lang="en-US" sz="1600" dirty="0" smtClean="0">
                <a:solidFill>
                  <a:schemeClr val="bg1"/>
                </a:solidFill>
              </a:rPr>
              <a:t>based on rules and data entered</a:t>
            </a:r>
          </a:p>
          <a:p>
            <a:pPr marL="290322" lvl="1" indent="-285750">
              <a:buFont typeface="Arial" panose="020B0604020202020204" pitchFamily="34" charset="0"/>
              <a:buChar char="•"/>
            </a:pPr>
            <a:r>
              <a:rPr lang="en-US" sz="1600" dirty="0" smtClean="0">
                <a:solidFill>
                  <a:schemeClr val="bg1"/>
                </a:solidFill>
              </a:rPr>
              <a:t>Use basic as well as enhanced </a:t>
            </a:r>
            <a:r>
              <a:rPr lang="en-US" sz="1600" b="1" dirty="0" smtClean="0">
                <a:solidFill>
                  <a:schemeClr val="bg1"/>
                </a:solidFill>
              </a:rPr>
              <a:t>controls</a:t>
            </a:r>
            <a:r>
              <a:rPr lang="en-US" sz="1600" dirty="0" smtClean="0">
                <a:solidFill>
                  <a:schemeClr val="bg1"/>
                </a:solidFill>
              </a:rPr>
              <a:t> for improved usability </a:t>
            </a:r>
          </a:p>
          <a:p>
            <a:pPr marL="290322" lvl="1" indent="-285750">
              <a:buFont typeface="Arial" panose="020B0604020202020204" pitchFamily="34" charset="0"/>
              <a:buChar char="•"/>
            </a:pPr>
            <a:r>
              <a:rPr lang="en-US" sz="1600" dirty="0" smtClean="0">
                <a:solidFill>
                  <a:schemeClr val="bg1"/>
                </a:solidFill>
              </a:rPr>
              <a:t>Adaptive and touch friendly UI flows </a:t>
            </a:r>
            <a:r>
              <a:rPr lang="en-US" sz="1600" b="1" dirty="0" smtClean="0">
                <a:solidFill>
                  <a:schemeClr val="bg1"/>
                </a:solidFill>
              </a:rPr>
              <a:t>across all devices </a:t>
            </a:r>
            <a:r>
              <a:rPr lang="en-US" sz="1600" dirty="0" smtClean="0">
                <a:solidFill>
                  <a:schemeClr val="bg1"/>
                </a:solidFill>
              </a:rPr>
              <a:t>including phones</a:t>
            </a:r>
          </a:p>
          <a:p>
            <a:pPr marL="290322" lvl="1" indent="-285750">
              <a:buFont typeface="Arial" panose="020B0604020202020204" pitchFamily="34" charset="0"/>
              <a:buChar char="•"/>
            </a:pPr>
            <a:r>
              <a:rPr lang="en-US" sz="1600" dirty="0" smtClean="0">
                <a:solidFill>
                  <a:schemeClr val="bg1"/>
                </a:solidFill>
              </a:rPr>
              <a:t>Distribution channels include </a:t>
            </a:r>
            <a:r>
              <a:rPr lang="en-US" sz="1600" b="1" dirty="0" smtClean="0">
                <a:solidFill>
                  <a:schemeClr val="bg1"/>
                </a:solidFill>
              </a:rPr>
              <a:t>email</a:t>
            </a:r>
            <a:r>
              <a:rPr lang="en-US" sz="1600" dirty="0" smtClean="0">
                <a:solidFill>
                  <a:schemeClr val="bg1"/>
                </a:solidFill>
              </a:rPr>
              <a:t> to lead or contact, </a:t>
            </a:r>
            <a:r>
              <a:rPr lang="en-US" sz="1600" b="1" dirty="0" smtClean="0">
                <a:solidFill>
                  <a:schemeClr val="bg1"/>
                </a:solidFill>
              </a:rPr>
              <a:t>link</a:t>
            </a:r>
            <a:r>
              <a:rPr lang="en-US" sz="1600" dirty="0" smtClean="0">
                <a:solidFill>
                  <a:schemeClr val="bg1"/>
                </a:solidFill>
              </a:rPr>
              <a:t> or </a:t>
            </a:r>
            <a:r>
              <a:rPr lang="en-US" sz="1600" b="1" dirty="0" smtClean="0">
                <a:solidFill>
                  <a:schemeClr val="bg1"/>
                </a:solidFill>
              </a:rPr>
              <a:t>iframe</a:t>
            </a:r>
            <a:r>
              <a:rPr lang="en-US" sz="1600" dirty="0" smtClean="0">
                <a:solidFill>
                  <a:schemeClr val="bg1"/>
                </a:solidFill>
              </a:rPr>
              <a:t> within a webpage</a:t>
            </a:r>
          </a:p>
          <a:p>
            <a:pPr marL="290322" lvl="1" indent="-285750">
              <a:buFont typeface="Arial" panose="020B0604020202020204" pitchFamily="34" charset="0"/>
              <a:buChar char="•"/>
            </a:pPr>
            <a:r>
              <a:rPr lang="en-US" sz="1600" b="1" dirty="0" smtClean="0">
                <a:solidFill>
                  <a:schemeClr val="bg1"/>
                </a:solidFill>
              </a:rPr>
              <a:t>Data validation </a:t>
            </a:r>
            <a:r>
              <a:rPr lang="en-US" sz="1600" dirty="0" smtClean="0">
                <a:solidFill>
                  <a:schemeClr val="bg1"/>
                </a:solidFill>
              </a:rPr>
              <a:t>to ensure format correctness (e.g. phone number format)</a:t>
            </a:r>
          </a:p>
          <a:p>
            <a:pPr marL="290322" lvl="1" indent="-285750">
              <a:buFont typeface="Arial" panose="020B0604020202020204" pitchFamily="34" charset="0"/>
              <a:buChar char="•"/>
            </a:pPr>
            <a:r>
              <a:rPr lang="en-US" sz="1600" b="1" dirty="0" smtClean="0">
                <a:solidFill>
                  <a:schemeClr val="bg1"/>
                </a:solidFill>
              </a:rPr>
              <a:t>Results stored inside CRM </a:t>
            </a:r>
            <a:r>
              <a:rPr lang="en-US" sz="1600" dirty="0" smtClean="0">
                <a:solidFill>
                  <a:schemeClr val="bg1"/>
                </a:solidFill>
              </a:rPr>
              <a:t>against the relevant customer for a full view of all customer engagement </a:t>
            </a:r>
          </a:p>
          <a:p>
            <a:pPr marL="290322" lvl="1" indent="-285750">
              <a:buFont typeface="Arial" panose="020B0604020202020204" pitchFamily="34" charset="0"/>
              <a:buChar char="•"/>
            </a:pPr>
            <a:r>
              <a:rPr lang="en-US" sz="1600" dirty="0" smtClean="0">
                <a:solidFill>
                  <a:schemeClr val="bg1"/>
                </a:solidFill>
              </a:rPr>
              <a:t>Integration with Net Promoter Score® </a:t>
            </a:r>
          </a:p>
          <a:p>
            <a:pPr marL="290322" lvl="1" indent="-285750">
              <a:buFont typeface="Arial" panose="020B0604020202020204" pitchFamily="34" charset="0"/>
              <a:buChar char="•"/>
            </a:pPr>
            <a:r>
              <a:rPr lang="en-US" sz="1600" dirty="0" smtClean="0">
                <a:solidFill>
                  <a:schemeClr val="bg1"/>
                </a:solidFill>
              </a:rPr>
              <a:t>Online hosted surveys (</a:t>
            </a:r>
            <a:r>
              <a:rPr lang="en-US" sz="1200" kern="1200" baseline="0" dirty="0" smtClean="0">
                <a:solidFill>
                  <a:schemeClr val="tx1"/>
                </a:solidFill>
                <a:effectLst/>
                <a:latin typeface="+mn-lt"/>
                <a:ea typeface="+mn-ea"/>
                <a:cs typeface="+mn-cs"/>
              </a:rPr>
              <a:t>requires azure to host feedback page)</a:t>
            </a:r>
          </a:p>
          <a:p>
            <a:pPr marL="290322" lvl="1" indent="-2857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4572" lvl="1" indent="0">
              <a:buFont typeface="Arial" panose="020B0604020202020204" pitchFamily="34" charset="0"/>
              <a:buNone/>
            </a:pPr>
            <a:r>
              <a:rPr lang="en-US" sz="1200" kern="1200" baseline="0" dirty="0" smtClean="0">
                <a:solidFill>
                  <a:schemeClr val="tx1"/>
                </a:solidFill>
                <a:effectLst/>
                <a:latin typeface="+mn-lt"/>
                <a:ea typeface="+mn-ea"/>
                <a:cs typeface="+mn-cs"/>
              </a:rPr>
              <a:t>Available for both CRM Online and CRM On Premise</a:t>
            </a:r>
            <a:endParaRPr lang="en-US" sz="1100" baseline="0" dirty="0" smtClean="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17547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724695"/>
            <a:ext cx="7772400" cy="757907"/>
          </a:xfrm>
        </p:spPr>
        <p:txBody>
          <a:bodyPr/>
          <a:lstStyle>
            <a:lvl1pPr>
              <a:defRPr/>
            </a:lvl1pPr>
          </a:lstStyle>
          <a:p>
            <a:r>
              <a:rPr lang="en-US" dirty="0" smtClean="0"/>
              <a:t>Name of Presentation</a:t>
            </a:r>
            <a:endParaRPr lang="en-US" dirty="0"/>
          </a:p>
        </p:txBody>
      </p:sp>
      <p:sp>
        <p:nvSpPr>
          <p:cNvPr id="3" name="Subtitle 2"/>
          <p:cNvSpPr>
            <a:spLocks noGrp="1"/>
          </p:cNvSpPr>
          <p:nvPr>
            <p:ph type="subTitle" idx="1" hasCustomPrompt="1"/>
          </p:nvPr>
        </p:nvSpPr>
        <p:spPr>
          <a:xfrm>
            <a:off x="1371600" y="2266578"/>
            <a:ext cx="6400800" cy="593204"/>
          </a:xfrm>
        </p:spPr>
        <p:txBody>
          <a:bodyPr/>
          <a:lstStyle>
            <a:lvl1pPr marL="0" indent="0" algn="ctr">
              <a:buNone/>
              <a:defRPr>
                <a:solidFill>
                  <a:srgbClr val="6C635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Company Name</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37449539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9283976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Title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FB140E-27DC-47B4-879E-4EC491F89627}"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7703253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fr-CA" dirty="0" err="1" smtClean="0"/>
              <a:t>Title</a:t>
            </a:r>
            <a:endParaRPr lang="en-US" dirty="0"/>
          </a:p>
        </p:txBody>
      </p:sp>
      <p:sp>
        <p:nvSpPr>
          <p:cNvPr id="3" name="Content Placeholder 2"/>
          <p:cNvSpPr>
            <a:spLocks noGrp="1"/>
          </p:cNvSpPr>
          <p:nvPr>
            <p:ph sz="half" idx="1"/>
          </p:nvPr>
        </p:nvSpPr>
        <p:spPr>
          <a:xfrm>
            <a:off x="457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75606"/>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FB140E-27DC-47B4-879E-4EC491F89627}" type="datetimeFigureOut">
              <a:rPr lang="en-US" smtClean="0"/>
              <a:t>3/19/2016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A9957-6C64-44D4-B360-CF457B51FDFA}" type="slidenum">
              <a:rPr lang="en-US" smtClean="0"/>
              <a:t>‹#›</a:t>
            </a:fld>
            <a:endParaRPr lang="en-US"/>
          </a:p>
        </p:txBody>
      </p:sp>
    </p:spTree>
    <p:extLst>
      <p:ext uri="{BB962C8B-B14F-4D97-AF65-F5344CB8AC3E}">
        <p14:creationId xmlns:p14="http://schemas.microsoft.com/office/powerpoint/2010/main" val="23830503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7145" y="0"/>
            <a:ext cx="3375608" cy="51435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3656" fontAlgn="base">
              <a:spcBef>
                <a:spcPct val="0"/>
              </a:spcBef>
              <a:spcAft>
                <a:spcPct val="0"/>
              </a:spcAft>
            </a:pPr>
            <a:endParaRPr lang="en-US" sz="1645"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84156" y="20270"/>
            <a:ext cx="2706178" cy="2063354"/>
          </a:xfrm>
          <a:prstGeom prst="rect">
            <a:avLst/>
          </a:prstGeom>
        </p:spPr>
        <p:txBody>
          <a:bodyPr anchor="b" anchorCtr="0">
            <a:noAutofit/>
          </a:bodyPr>
          <a:lstStyle>
            <a:lvl1pPr marL="0" indent="0">
              <a:lnSpc>
                <a:spcPts val="2849"/>
              </a:lnSpc>
              <a:spcBef>
                <a:spcPts val="0"/>
              </a:spcBef>
              <a:buNone/>
              <a:defRPr sz="2699" b="0" cap="none" baseline="0">
                <a:gradFill>
                  <a:gsLst>
                    <a:gs pos="100000">
                      <a:schemeClr val="bg1"/>
                    </a:gs>
                    <a:gs pos="0">
                      <a:schemeClr val="bg1"/>
                    </a:gs>
                  </a:gsLst>
                  <a:lin ang="5400000" scaled="0"/>
                </a:gradFill>
                <a:latin typeface="Segoe UI Light" pitchFamily="34" charset="0"/>
              </a:defRPr>
            </a:lvl1pPr>
            <a:lvl2pPr marL="455841" indent="0">
              <a:buNone/>
              <a:defRPr sz="2019" b="1"/>
            </a:lvl2pPr>
            <a:lvl3pPr marL="911681" indent="0">
              <a:buNone/>
              <a:defRPr sz="1795" b="1"/>
            </a:lvl3pPr>
            <a:lvl4pPr marL="1367522" indent="0">
              <a:buNone/>
              <a:defRPr sz="1570" b="1"/>
            </a:lvl4pPr>
            <a:lvl5pPr marL="1823363" indent="0">
              <a:buNone/>
              <a:defRPr sz="1570" b="1"/>
            </a:lvl5pPr>
            <a:lvl6pPr marL="2279204" indent="0">
              <a:buNone/>
              <a:defRPr sz="1570" b="1"/>
            </a:lvl6pPr>
            <a:lvl7pPr marL="2735045" indent="0">
              <a:buNone/>
              <a:defRPr sz="1570" b="1"/>
            </a:lvl7pPr>
            <a:lvl8pPr marL="3190885" indent="0">
              <a:buNone/>
              <a:defRPr sz="1570" b="1"/>
            </a:lvl8pPr>
            <a:lvl9pPr marL="3646726" indent="0">
              <a:buNone/>
              <a:defRPr sz="1570" b="1"/>
            </a:lvl9pPr>
          </a:lstStyle>
          <a:p>
            <a:pPr lvl="0"/>
            <a:r>
              <a:rPr lang="en-US" dirty="0" smtClean="0"/>
              <a:t>Click to edit Master text styles.</a:t>
            </a:r>
          </a:p>
        </p:txBody>
      </p:sp>
      <p:sp>
        <p:nvSpPr>
          <p:cNvPr id="9" name="Text Placeholder 6"/>
          <p:cNvSpPr>
            <a:spLocks noGrp="1"/>
          </p:cNvSpPr>
          <p:nvPr>
            <p:ph type="body" sz="quarter" idx="10"/>
          </p:nvPr>
        </p:nvSpPr>
        <p:spPr>
          <a:xfrm>
            <a:off x="399796" y="2290565"/>
            <a:ext cx="2690537" cy="1292566"/>
          </a:xfrm>
        </p:spPr>
        <p:txBody>
          <a:bodyPr/>
          <a:lstStyle>
            <a:lvl1pPr marL="0" indent="0">
              <a:lnSpc>
                <a:spcPct val="100000"/>
              </a:lnSpc>
              <a:spcBef>
                <a:spcPts val="0"/>
              </a:spcBef>
              <a:spcAft>
                <a:spcPts val="900"/>
              </a:spcAft>
              <a:buNone/>
              <a:defRPr sz="1349"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900"/>
              </a:spcAft>
              <a:buNone/>
              <a:defRPr sz="9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7469" y="208764"/>
            <a:ext cx="614713" cy="614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97651" y="4668012"/>
            <a:ext cx="1646349" cy="475488"/>
          </a:xfrm>
          <a:prstGeom prst="rect">
            <a:avLst/>
          </a:prstGeom>
        </p:spPr>
      </p:pic>
    </p:spTree>
    <p:extLst>
      <p:ext uri="{BB962C8B-B14F-4D97-AF65-F5344CB8AC3E}">
        <p14:creationId xmlns:p14="http://schemas.microsoft.com/office/powerpoint/2010/main" val="202713579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7145" y="0"/>
            <a:ext cx="3375608"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3656" fontAlgn="base">
              <a:spcBef>
                <a:spcPct val="0"/>
              </a:spcBef>
              <a:spcAft>
                <a:spcPct val="0"/>
              </a:spcAft>
            </a:pPr>
            <a:endParaRPr lang="en-US" sz="1645"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84156" y="20270"/>
            <a:ext cx="2277449" cy="2063354"/>
          </a:xfrm>
          <a:prstGeom prst="rect">
            <a:avLst/>
          </a:prstGeom>
        </p:spPr>
        <p:txBody>
          <a:bodyPr anchor="b" anchorCtr="0">
            <a:noAutofit/>
          </a:bodyPr>
          <a:lstStyle>
            <a:lvl1pPr marL="0" indent="0">
              <a:lnSpc>
                <a:spcPts val="2849"/>
              </a:lnSpc>
              <a:spcBef>
                <a:spcPts val="0"/>
              </a:spcBef>
              <a:buNone/>
              <a:defRPr sz="2699" b="0" cap="none" baseline="0">
                <a:gradFill>
                  <a:gsLst>
                    <a:gs pos="100000">
                      <a:schemeClr val="bg1"/>
                    </a:gs>
                    <a:gs pos="0">
                      <a:schemeClr val="bg1"/>
                    </a:gs>
                  </a:gsLst>
                  <a:lin ang="5400000" scaled="0"/>
                </a:gradFill>
                <a:latin typeface="Segoe UI Light" pitchFamily="34" charset="0"/>
              </a:defRPr>
            </a:lvl1pPr>
            <a:lvl2pPr marL="455841" indent="0">
              <a:buNone/>
              <a:defRPr sz="2019" b="1"/>
            </a:lvl2pPr>
            <a:lvl3pPr marL="911681" indent="0">
              <a:buNone/>
              <a:defRPr sz="1795" b="1"/>
            </a:lvl3pPr>
            <a:lvl4pPr marL="1367522" indent="0">
              <a:buNone/>
              <a:defRPr sz="1570" b="1"/>
            </a:lvl4pPr>
            <a:lvl5pPr marL="1823363" indent="0">
              <a:buNone/>
              <a:defRPr sz="1570" b="1"/>
            </a:lvl5pPr>
            <a:lvl6pPr marL="2279204" indent="0">
              <a:buNone/>
              <a:defRPr sz="1570" b="1"/>
            </a:lvl6pPr>
            <a:lvl7pPr marL="2735045" indent="0">
              <a:buNone/>
              <a:defRPr sz="1570" b="1"/>
            </a:lvl7pPr>
            <a:lvl8pPr marL="3190885" indent="0">
              <a:buNone/>
              <a:defRPr sz="1570" b="1"/>
            </a:lvl8pPr>
            <a:lvl9pPr marL="3646726" indent="0">
              <a:buNone/>
              <a:defRPr sz="1570" b="1"/>
            </a:lvl9pPr>
          </a:lstStyle>
          <a:p>
            <a:pPr lvl="0"/>
            <a:r>
              <a:rPr lang="en-US" dirty="0" smtClean="0"/>
              <a:t>Click to edit Master text styles.</a:t>
            </a:r>
          </a:p>
        </p:txBody>
      </p:sp>
      <p:sp>
        <p:nvSpPr>
          <p:cNvPr id="9" name="Text Placeholder 6"/>
          <p:cNvSpPr>
            <a:spLocks noGrp="1"/>
          </p:cNvSpPr>
          <p:nvPr>
            <p:ph type="body" sz="quarter" idx="10"/>
          </p:nvPr>
        </p:nvSpPr>
        <p:spPr>
          <a:xfrm>
            <a:off x="399798" y="2290565"/>
            <a:ext cx="2277449" cy="1292566"/>
          </a:xfrm>
        </p:spPr>
        <p:txBody>
          <a:bodyPr/>
          <a:lstStyle>
            <a:lvl1pPr marL="0" indent="0">
              <a:lnSpc>
                <a:spcPct val="100000"/>
              </a:lnSpc>
              <a:spcBef>
                <a:spcPts val="0"/>
              </a:spcBef>
              <a:spcAft>
                <a:spcPts val="900"/>
              </a:spcAft>
              <a:buNone/>
              <a:defRPr sz="1349"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900"/>
              </a:spcAft>
              <a:buNone/>
              <a:defRPr sz="9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userDrawn="1"/>
        </p:nvGrpSpPr>
        <p:grpSpPr>
          <a:xfrm>
            <a:off x="183148" y="265894"/>
            <a:ext cx="736682" cy="353699"/>
            <a:chOff x="205187" y="4748102"/>
            <a:chExt cx="1076201" cy="51671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11" name="Group 10"/>
            <p:cNvGrpSpPr/>
            <p:nvPr/>
          </p:nvGrpSpPr>
          <p:grpSpPr>
            <a:xfrm>
              <a:off x="205187" y="4748102"/>
              <a:ext cx="305346" cy="516710"/>
              <a:chOff x="1532979" y="5298659"/>
              <a:chExt cx="457746" cy="774603"/>
            </a:xfrm>
          </p:grpSpPr>
          <p:sp>
            <p:nvSpPr>
              <p:cNvPr id="15"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369" fontAlgn="base">
                  <a:spcBef>
                    <a:spcPct val="0"/>
                  </a:spcBef>
                  <a:spcAft>
                    <a:spcPct val="0"/>
                  </a:spcAft>
                </a:pPr>
                <a:endParaRPr lang="en-US" sz="164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369" fontAlgn="base">
                  <a:spcBef>
                    <a:spcPct val="0"/>
                  </a:spcBef>
                  <a:spcAft>
                    <a:spcPct val="0"/>
                  </a:spcAft>
                </a:pPr>
                <a:endParaRPr lang="en-US" sz="1649"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76042" y="4748102"/>
              <a:ext cx="305346" cy="516710"/>
              <a:chOff x="1532979" y="5298659"/>
              <a:chExt cx="457746" cy="774603"/>
            </a:xfrm>
          </p:grpSpPr>
          <p:sp>
            <p:nvSpPr>
              <p:cNvPr id="13"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369" fontAlgn="base">
                  <a:spcBef>
                    <a:spcPct val="0"/>
                  </a:spcBef>
                  <a:spcAft>
                    <a:spcPct val="0"/>
                  </a:spcAft>
                </a:pPr>
                <a:endParaRPr lang="en-US" sz="164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369" fontAlgn="base">
                  <a:spcBef>
                    <a:spcPct val="0"/>
                  </a:spcBef>
                  <a:spcAft>
                    <a:spcPct val="0"/>
                  </a:spcAft>
                </a:pPr>
                <a:endParaRPr lang="en-US" sz="1649" dirty="0" smtClean="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97651" y="4668012"/>
            <a:ext cx="1646349" cy="475488"/>
          </a:xfrm>
          <a:prstGeom prst="rect">
            <a:avLst/>
          </a:prstGeom>
        </p:spPr>
      </p:pic>
    </p:spTree>
    <p:extLst>
      <p:ext uri="{BB962C8B-B14F-4D97-AF65-F5344CB8AC3E}">
        <p14:creationId xmlns:p14="http://schemas.microsoft.com/office/powerpoint/2010/main" val="31447045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7145" y="0"/>
            <a:ext cx="3375608" cy="51435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3656" fontAlgn="base">
              <a:spcBef>
                <a:spcPct val="0"/>
              </a:spcBef>
              <a:spcAft>
                <a:spcPct val="0"/>
              </a:spcAft>
            </a:pPr>
            <a:endParaRPr lang="en-US" sz="1645"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84156" y="20270"/>
            <a:ext cx="2277449" cy="2063354"/>
          </a:xfrm>
          <a:prstGeom prst="rect">
            <a:avLst/>
          </a:prstGeom>
        </p:spPr>
        <p:txBody>
          <a:bodyPr anchor="b" anchorCtr="0">
            <a:noAutofit/>
          </a:bodyPr>
          <a:lstStyle>
            <a:lvl1pPr marL="0" indent="0">
              <a:lnSpc>
                <a:spcPts val="2849"/>
              </a:lnSpc>
              <a:spcBef>
                <a:spcPts val="0"/>
              </a:spcBef>
              <a:buNone/>
              <a:defRPr sz="2699" b="0" cap="none" baseline="0">
                <a:gradFill>
                  <a:gsLst>
                    <a:gs pos="100000">
                      <a:schemeClr val="bg1"/>
                    </a:gs>
                    <a:gs pos="0">
                      <a:schemeClr val="bg1"/>
                    </a:gs>
                  </a:gsLst>
                  <a:lin ang="5400000" scaled="0"/>
                </a:gradFill>
                <a:latin typeface="Segoe UI Light" pitchFamily="34" charset="0"/>
              </a:defRPr>
            </a:lvl1pPr>
            <a:lvl2pPr marL="455841" indent="0">
              <a:buNone/>
              <a:defRPr sz="2019" b="1"/>
            </a:lvl2pPr>
            <a:lvl3pPr marL="911681" indent="0">
              <a:buNone/>
              <a:defRPr sz="1795" b="1"/>
            </a:lvl3pPr>
            <a:lvl4pPr marL="1367522" indent="0">
              <a:buNone/>
              <a:defRPr sz="1570" b="1"/>
            </a:lvl4pPr>
            <a:lvl5pPr marL="1823363" indent="0">
              <a:buNone/>
              <a:defRPr sz="1570" b="1"/>
            </a:lvl5pPr>
            <a:lvl6pPr marL="2279204" indent="0">
              <a:buNone/>
              <a:defRPr sz="1570" b="1"/>
            </a:lvl6pPr>
            <a:lvl7pPr marL="2735045" indent="0">
              <a:buNone/>
              <a:defRPr sz="1570" b="1"/>
            </a:lvl7pPr>
            <a:lvl8pPr marL="3190885" indent="0">
              <a:buNone/>
              <a:defRPr sz="1570" b="1"/>
            </a:lvl8pPr>
            <a:lvl9pPr marL="3646726" indent="0">
              <a:buNone/>
              <a:defRPr sz="1570" b="1"/>
            </a:lvl9pPr>
          </a:lstStyle>
          <a:p>
            <a:pPr lvl="0"/>
            <a:r>
              <a:rPr lang="en-US" dirty="0" smtClean="0"/>
              <a:t>Click to edit Master text styles.</a:t>
            </a:r>
          </a:p>
        </p:txBody>
      </p:sp>
      <p:sp>
        <p:nvSpPr>
          <p:cNvPr id="14" name="Text Placeholder 6"/>
          <p:cNvSpPr>
            <a:spLocks noGrp="1"/>
          </p:cNvSpPr>
          <p:nvPr>
            <p:ph type="body" sz="quarter" idx="10"/>
          </p:nvPr>
        </p:nvSpPr>
        <p:spPr>
          <a:xfrm>
            <a:off x="399798" y="2290565"/>
            <a:ext cx="2277449" cy="1292566"/>
          </a:xfrm>
        </p:spPr>
        <p:txBody>
          <a:bodyPr/>
          <a:lstStyle>
            <a:lvl1pPr marL="0" indent="0">
              <a:lnSpc>
                <a:spcPct val="100000"/>
              </a:lnSpc>
              <a:spcBef>
                <a:spcPts val="0"/>
              </a:spcBef>
              <a:spcAft>
                <a:spcPts val="900"/>
              </a:spcAft>
              <a:buNone/>
              <a:defRPr sz="1349"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900"/>
              </a:spcAft>
              <a:buNone/>
              <a:defRPr sz="9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224" y="109305"/>
            <a:ext cx="804443" cy="7150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97651" y="4668012"/>
            <a:ext cx="1646349" cy="475488"/>
          </a:xfrm>
          <a:prstGeom prst="rect">
            <a:avLst/>
          </a:prstGeom>
        </p:spPr>
      </p:pic>
    </p:spTree>
    <p:extLst>
      <p:ext uri="{BB962C8B-B14F-4D97-AF65-F5344CB8AC3E}">
        <p14:creationId xmlns:p14="http://schemas.microsoft.com/office/powerpoint/2010/main" val="10640261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olor Block Header&amp; Subtext">
    <p:spTree>
      <p:nvGrpSpPr>
        <p:cNvPr id="1" name=""/>
        <p:cNvGrpSpPr/>
        <p:nvPr/>
      </p:nvGrpSpPr>
      <p:grpSpPr>
        <a:xfrm>
          <a:off x="0" y="0"/>
          <a:ext cx="0" cy="0"/>
          <a:chOff x="0" y="0"/>
          <a:chExt cx="0" cy="0"/>
        </a:xfrm>
      </p:grpSpPr>
      <p:sp>
        <p:nvSpPr>
          <p:cNvPr id="2" name="Rectangle 1"/>
          <p:cNvSpPr/>
          <p:nvPr/>
        </p:nvSpPr>
        <p:spPr bwMode="white">
          <a:xfrm>
            <a:off x="-7145" y="0"/>
            <a:ext cx="3375608" cy="51435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3656" fontAlgn="base">
              <a:spcBef>
                <a:spcPct val="0"/>
              </a:spcBef>
              <a:spcAft>
                <a:spcPct val="0"/>
              </a:spcAft>
            </a:pPr>
            <a:endParaRPr lang="en-US" sz="1645"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84156" y="20270"/>
            <a:ext cx="2277449" cy="2063354"/>
          </a:xfrm>
          <a:prstGeom prst="rect">
            <a:avLst/>
          </a:prstGeom>
        </p:spPr>
        <p:txBody>
          <a:bodyPr anchor="b" anchorCtr="0">
            <a:noAutofit/>
          </a:bodyPr>
          <a:lstStyle>
            <a:lvl1pPr marL="0" indent="0">
              <a:lnSpc>
                <a:spcPts val="2849"/>
              </a:lnSpc>
              <a:spcBef>
                <a:spcPts val="0"/>
              </a:spcBef>
              <a:buNone/>
              <a:defRPr sz="2699" b="0" cap="none" baseline="0">
                <a:gradFill>
                  <a:gsLst>
                    <a:gs pos="100000">
                      <a:schemeClr val="bg1"/>
                    </a:gs>
                    <a:gs pos="0">
                      <a:schemeClr val="bg1"/>
                    </a:gs>
                  </a:gsLst>
                  <a:lin ang="5400000" scaled="0"/>
                </a:gradFill>
                <a:latin typeface="Segoe UI Light" pitchFamily="34" charset="0"/>
              </a:defRPr>
            </a:lvl1pPr>
            <a:lvl2pPr marL="455841" indent="0">
              <a:buNone/>
              <a:defRPr sz="2019" b="1"/>
            </a:lvl2pPr>
            <a:lvl3pPr marL="911681" indent="0">
              <a:buNone/>
              <a:defRPr sz="1795" b="1"/>
            </a:lvl3pPr>
            <a:lvl4pPr marL="1367522" indent="0">
              <a:buNone/>
              <a:defRPr sz="1570" b="1"/>
            </a:lvl4pPr>
            <a:lvl5pPr marL="1823363" indent="0">
              <a:buNone/>
              <a:defRPr sz="1570" b="1"/>
            </a:lvl5pPr>
            <a:lvl6pPr marL="2279204" indent="0">
              <a:buNone/>
              <a:defRPr sz="1570" b="1"/>
            </a:lvl6pPr>
            <a:lvl7pPr marL="2735045" indent="0">
              <a:buNone/>
              <a:defRPr sz="1570" b="1"/>
            </a:lvl7pPr>
            <a:lvl8pPr marL="3190885" indent="0">
              <a:buNone/>
              <a:defRPr sz="1570" b="1"/>
            </a:lvl8pPr>
            <a:lvl9pPr marL="3646726" indent="0">
              <a:buNone/>
              <a:defRPr sz="1570" b="1"/>
            </a:lvl9pPr>
          </a:lstStyle>
          <a:p>
            <a:pPr lvl="0"/>
            <a:r>
              <a:rPr lang="en-US" dirty="0" smtClean="0"/>
              <a:t>Click to edit Master text styles.</a:t>
            </a:r>
          </a:p>
        </p:txBody>
      </p:sp>
      <p:sp>
        <p:nvSpPr>
          <p:cNvPr id="14" name="Text Placeholder 6"/>
          <p:cNvSpPr>
            <a:spLocks noGrp="1"/>
          </p:cNvSpPr>
          <p:nvPr>
            <p:ph type="body" sz="quarter" idx="10"/>
          </p:nvPr>
        </p:nvSpPr>
        <p:spPr>
          <a:xfrm>
            <a:off x="399798" y="2290565"/>
            <a:ext cx="2277449" cy="1292566"/>
          </a:xfrm>
        </p:spPr>
        <p:txBody>
          <a:bodyPr/>
          <a:lstStyle>
            <a:lvl1pPr marL="0" indent="0">
              <a:lnSpc>
                <a:spcPct val="100000"/>
              </a:lnSpc>
              <a:spcBef>
                <a:spcPts val="0"/>
              </a:spcBef>
              <a:spcAft>
                <a:spcPts val="900"/>
              </a:spcAft>
              <a:buNone/>
              <a:defRPr sz="1349"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900"/>
              </a:spcAft>
              <a:buNone/>
              <a:defRPr sz="9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reeform 6"/>
          <p:cNvSpPr>
            <a:spLocks noChangeAspect="1" noEditPoints="1"/>
          </p:cNvSpPr>
          <p:nvPr userDrawn="1"/>
        </p:nvSpPr>
        <p:spPr bwMode="auto">
          <a:xfrm>
            <a:off x="295637" y="240537"/>
            <a:ext cx="412232" cy="411480"/>
          </a:xfrm>
          <a:custGeom>
            <a:avLst/>
            <a:gdLst>
              <a:gd name="T0" fmla="*/ 812 w 1624"/>
              <a:gd name="T1" fmla="*/ 1624 h 1624"/>
              <a:gd name="T2" fmla="*/ 812 w 1624"/>
              <a:gd name="T3" fmla="*/ 0 h 1624"/>
              <a:gd name="T4" fmla="*/ 390 w 1624"/>
              <a:gd name="T5" fmla="*/ 772 h 1624"/>
              <a:gd name="T6" fmla="*/ 175 w 1624"/>
              <a:gd name="T7" fmla="*/ 451 h 1624"/>
              <a:gd name="T8" fmla="*/ 390 w 1624"/>
              <a:gd name="T9" fmla="*/ 772 h 1624"/>
              <a:gd name="T10" fmla="*/ 772 w 1624"/>
              <a:gd name="T11" fmla="*/ 451 h 1624"/>
              <a:gd name="T12" fmla="*/ 471 w 1624"/>
              <a:gd name="T13" fmla="*/ 772 h 1624"/>
              <a:gd name="T14" fmla="*/ 772 w 1624"/>
              <a:gd name="T15" fmla="*/ 451 h 1624"/>
              <a:gd name="T16" fmla="*/ 564 w 1624"/>
              <a:gd name="T17" fmla="*/ 370 h 1624"/>
              <a:gd name="T18" fmla="*/ 772 w 1624"/>
              <a:gd name="T19" fmla="*/ 81 h 1624"/>
              <a:gd name="T20" fmla="*/ 227 w 1624"/>
              <a:gd name="T21" fmla="*/ 370 h 1624"/>
              <a:gd name="T22" fmla="*/ 642 w 1624"/>
              <a:gd name="T23" fmla="*/ 97 h 1624"/>
              <a:gd name="T24" fmla="*/ 1543 w 1624"/>
              <a:gd name="T25" fmla="*/ 772 h 1624"/>
              <a:gd name="T26" fmla="*/ 1178 w 1624"/>
              <a:gd name="T27" fmla="*/ 451 h 1624"/>
              <a:gd name="T28" fmla="*/ 1543 w 1624"/>
              <a:gd name="T29" fmla="*/ 772 h 1624"/>
              <a:gd name="T30" fmla="*/ 853 w 1624"/>
              <a:gd name="T31" fmla="*/ 772 h 1624"/>
              <a:gd name="T32" fmla="*/ 1092 w 1624"/>
              <a:gd name="T33" fmla="*/ 451 h 1624"/>
              <a:gd name="T34" fmla="*/ 853 w 1624"/>
              <a:gd name="T35" fmla="*/ 772 h 1624"/>
              <a:gd name="T36" fmla="*/ 853 w 1624"/>
              <a:gd name="T37" fmla="*/ 370 h 1624"/>
              <a:gd name="T38" fmla="*/ 853 w 1624"/>
              <a:gd name="T39" fmla="*/ 81 h 1624"/>
              <a:gd name="T40" fmla="*/ 853 w 1624"/>
              <a:gd name="T41" fmla="*/ 370 h 1624"/>
              <a:gd name="T42" fmla="*/ 1149 w 1624"/>
              <a:gd name="T43" fmla="*/ 370 h 1624"/>
              <a:gd name="T44" fmla="*/ 983 w 1624"/>
              <a:gd name="T45" fmla="*/ 97 h 1624"/>
              <a:gd name="T46" fmla="*/ 175 w 1624"/>
              <a:gd name="T47" fmla="*/ 1174 h 1624"/>
              <a:gd name="T48" fmla="*/ 390 w 1624"/>
              <a:gd name="T49" fmla="*/ 853 h 1624"/>
              <a:gd name="T50" fmla="*/ 772 w 1624"/>
              <a:gd name="T51" fmla="*/ 853 h 1624"/>
              <a:gd name="T52" fmla="*/ 532 w 1624"/>
              <a:gd name="T53" fmla="*/ 1174 h 1624"/>
              <a:gd name="T54" fmla="*/ 772 w 1624"/>
              <a:gd name="T55" fmla="*/ 853 h 1624"/>
              <a:gd name="T56" fmla="*/ 772 w 1624"/>
              <a:gd name="T57" fmla="*/ 1255 h 1624"/>
              <a:gd name="T58" fmla="*/ 772 w 1624"/>
              <a:gd name="T59" fmla="*/ 1543 h 1624"/>
              <a:gd name="T60" fmla="*/ 642 w 1624"/>
              <a:gd name="T61" fmla="*/ 1527 h 1624"/>
              <a:gd name="T62" fmla="*/ 227 w 1624"/>
              <a:gd name="T63" fmla="*/ 1255 h 1624"/>
              <a:gd name="T64" fmla="*/ 1235 w 1624"/>
              <a:gd name="T65" fmla="*/ 853 h 1624"/>
              <a:gd name="T66" fmla="*/ 1450 w 1624"/>
              <a:gd name="T67" fmla="*/ 1174 h 1624"/>
              <a:gd name="T68" fmla="*/ 1235 w 1624"/>
              <a:gd name="T69" fmla="*/ 853 h 1624"/>
              <a:gd name="T70" fmla="*/ 1092 w 1624"/>
              <a:gd name="T71" fmla="*/ 1174 h 1624"/>
              <a:gd name="T72" fmla="*/ 853 w 1624"/>
              <a:gd name="T73" fmla="*/ 853 h 1624"/>
              <a:gd name="T74" fmla="*/ 853 w 1624"/>
              <a:gd name="T75" fmla="*/ 1174 h 1624"/>
              <a:gd name="T76" fmla="*/ 1060 w 1624"/>
              <a:gd name="T77" fmla="*/ 1255 h 1624"/>
              <a:gd name="T78" fmla="*/ 853 w 1624"/>
              <a:gd name="T79" fmla="*/ 1543 h 1624"/>
              <a:gd name="T80" fmla="*/ 1397 w 1624"/>
              <a:gd name="T81" fmla="*/ 1255 h 1624"/>
              <a:gd name="T82" fmla="*/ 983 w 1624"/>
              <a:gd name="T83" fmla="*/ 1527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4" h="1624">
                <a:moveTo>
                  <a:pt x="1624" y="812"/>
                </a:moveTo>
                <a:cubicBezTo>
                  <a:pt x="1624" y="1259"/>
                  <a:pt x="1259" y="1624"/>
                  <a:pt x="812" y="1624"/>
                </a:cubicBezTo>
                <a:cubicBezTo>
                  <a:pt x="366" y="1624"/>
                  <a:pt x="0" y="1259"/>
                  <a:pt x="0" y="812"/>
                </a:cubicBezTo>
                <a:cubicBezTo>
                  <a:pt x="0" y="366"/>
                  <a:pt x="366" y="0"/>
                  <a:pt x="812" y="0"/>
                </a:cubicBezTo>
                <a:cubicBezTo>
                  <a:pt x="1259" y="0"/>
                  <a:pt x="1624" y="366"/>
                  <a:pt x="1624" y="812"/>
                </a:cubicBezTo>
                <a:close/>
                <a:moveTo>
                  <a:pt x="390" y="772"/>
                </a:moveTo>
                <a:cubicBezTo>
                  <a:pt x="394" y="658"/>
                  <a:pt x="414" y="548"/>
                  <a:pt x="447" y="451"/>
                </a:cubicBezTo>
                <a:cubicBezTo>
                  <a:pt x="175" y="451"/>
                  <a:pt x="175" y="451"/>
                  <a:pt x="175" y="451"/>
                </a:cubicBezTo>
                <a:cubicBezTo>
                  <a:pt x="122" y="544"/>
                  <a:pt x="85" y="654"/>
                  <a:pt x="81" y="772"/>
                </a:cubicBezTo>
                <a:cubicBezTo>
                  <a:pt x="390" y="772"/>
                  <a:pt x="390" y="772"/>
                  <a:pt x="390" y="772"/>
                </a:cubicBezTo>
                <a:cubicBezTo>
                  <a:pt x="390" y="772"/>
                  <a:pt x="390" y="772"/>
                  <a:pt x="390" y="772"/>
                </a:cubicBezTo>
                <a:close/>
                <a:moveTo>
                  <a:pt x="772" y="451"/>
                </a:moveTo>
                <a:cubicBezTo>
                  <a:pt x="532" y="451"/>
                  <a:pt x="532" y="451"/>
                  <a:pt x="532" y="451"/>
                </a:cubicBezTo>
                <a:cubicBezTo>
                  <a:pt x="495" y="548"/>
                  <a:pt x="475" y="658"/>
                  <a:pt x="471" y="772"/>
                </a:cubicBezTo>
                <a:cubicBezTo>
                  <a:pt x="772" y="772"/>
                  <a:pt x="772" y="772"/>
                  <a:pt x="772" y="772"/>
                </a:cubicBezTo>
                <a:cubicBezTo>
                  <a:pt x="772" y="451"/>
                  <a:pt x="772" y="451"/>
                  <a:pt x="772" y="451"/>
                </a:cubicBezTo>
                <a:close/>
                <a:moveTo>
                  <a:pt x="772" y="81"/>
                </a:moveTo>
                <a:cubicBezTo>
                  <a:pt x="686" y="158"/>
                  <a:pt x="613" y="256"/>
                  <a:pt x="564" y="370"/>
                </a:cubicBezTo>
                <a:cubicBezTo>
                  <a:pt x="772" y="370"/>
                  <a:pt x="772" y="370"/>
                  <a:pt x="772" y="370"/>
                </a:cubicBezTo>
                <a:cubicBezTo>
                  <a:pt x="772" y="81"/>
                  <a:pt x="772" y="81"/>
                  <a:pt x="772" y="81"/>
                </a:cubicBezTo>
                <a:cubicBezTo>
                  <a:pt x="772" y="81"/>
                  <a:pt x="772" y="81"/>
                  <a:pt x="772" y="81"/>
                </a:cubicBezTo>
                <a:close/>
                <a:moveTo>
                  <a:pt x="227" y="370"/>
                </a:moveTo>
                <a:cubicBezTo>
                  <a:pt x="475" y="370"/>
                  <a:pt x="475" y="370"/>
                  <a:pt x="475" y="370"/>
                </a:cubicBezTo>
                <a:cubicBezTo>
                  <a:pt x="520" y="268"/>
                  <a:pt x="577" y="175"/>
                  <a:pt x="642" y="97"/>
                </a:cubicBezTo>
                <a:cubicBezTo>
                  <a:pt x="471" y="138"/>
                  <a:pt x="325" y="240"/>
                  <a:pt x="227" y="370"/>
                </a:cubicBezTo>
                <a:close/>
                <a:moveTo>
                  <a:pt x="1543" y="772"/>
                </a:moveTo>
                <a:cubicBezTo>
                  <a:pt x="1539" y="654"/>
                  <a:pt x="1503" y="544"/>
                  <a:pt x="1450" y="451"/>
                </a:cubicBezTo>
                <a:cubicBezTo>
                  <a:pt x="1178" y="451"/>
                  <a:pt x="1178" y="451"/>
                  <a:pt x="1178" y="451"/>
                </a:cubicBezTo>
                <a:cubicBezTo>
                  <a:pt x="1210" y="548"/>
                  <a:pt x="1231" y="658"/>
                  <a:pt x="1235" y="772"/>
                </a:cubicBezTo>
                <a:cubicBezTo>
                  <a:pt x="1543" y="772"/>
                  <a:pt x="1543" y="772"/>
                  <a:pt x="1543" y="772"/>
                </a:cubicBezTo>
                <a:cubicBezTo>
                  <a:pt x="1543" y="772"/>
                  <a:pt x="1543" y="772"/>
                  <a:pt x="1543" y="772"/>
                </a:cubicBezTo>
                <a:close/>
                <a:moveTo>
                  <a:pt x="853" y="772"/>
                </a:moveTo>
                <a:cubicBezTo>
                  <a:pt x="1153" y="772"/>
                  <a:pt x="1153" y="772"/>
                  <a:pt x="1153" y="772"/>
                </a:cubicBezTo>
                <a:cubicBezTo>
                  <a:pt x="1149" y="658"/>
                  <a:pt x="1129" y="548"/>
                  <a:pt x="1092" y="451"/>
                </a:cubicBezTo>
                <a:cubicBezTo>
                  <a:pt x="853" y="451"/>
                  <a:pt x="853" y="451"/>
                  <a:pt x="853" y="451"/>
                </a:cubicBezTo>
                <a:cubicBezTo>
                  <a:pt x="853" y="772"/>
                  <a:pt x="853" y="772"/>
                  <a:pt x="853" y="772"/>
                </a:cubicBezTo>
                <a:cubicBezTo>
                  <a:pt x="853" y="772"/>
                  <a:pt x="853" y="772"/>
                  <a:pt x="853" y="772"/>
                </a:cubicBezTo>
                <a:close/>
                <a:moveTo>
                  <a:pt x="853" y="370"/>
                </a:moveTo>
                <a:cubicBezTo>
                  <a:pt x="1060" y="370"/>
                  <a:pt x="1060" y="370"/>
                  <a:pt x="1060" y="370"/>
                </a:cubicBezTo>
                <a:cubicBezTo>
                  <a:pt x="1011" y="256"/>
                  <a:pt x="938" y="158"/>
                  <a:pt x="853" y="81"/>
                </a:cubicBezTo>
                <a:cubicBezTo>
                  <a:pt x="853" y="370"/>
                  <a:pt x="853" y="370"/>
                  <a:pt x="853" y="370"/>
                </a:cubicBezTo>
                <a:cubicBezTo>
                  <a:pt x="853" y="370"/>
                  <a:pt x="853" y="370"/>
                  <a:pt x="853" y="370"/>
                </a:cubicBezTo>
                <a:close/>
                <a:moveTo>
                  <a:pt x="983" y="97"/>
                </a:moveTo>
                <a:cubicBezTo>
                  <a:pt x="1048" y="175"/>
                  <a:pt x="1105" y="268"/>
                  <a:pt x="1149" y="370"/>
                </a:cubicBezTo>
                <a:cubicBezTo>
                  <a:pt x="1397" y="370"/>
                  <a:pt x="1397" y="370"/>
                  <a:pt x="1397" y="370"/>
                </a:cubicBezTo>
                <a:cubicBezTo>
                  <a:pt x="1300" y="240"/>
                  <a:pt x="1153" y="138"/>
                  <a:pt x="983" y="97"/>
                </a:cubicBezTo>
                <a:close/>
                <a:moveTo>
                  <a:pt x="81" y="853"/>
                </a:moveTo>
                <a:cubicBezTo>
                  <a:pt x="85" y="971"/>
                  <a:pt x="122" y="1080"/>
                  <a:pt x="175" y="1174"/>
                </a:cubicBezTo>
                <a:cubicBezTo>
                  <a:pt x="447" y="1174"/>
                  <a:pt x="447" y="1174"/>
                  <a:pt x="447" y="1174"/>
                </a:cubicBezTo>
                <a:cubicBezTo>
                  <a:pt x="414" y="1076"/>
                  <a:pt x="394" y="967"/>
                  <a:pt x="390" y="853"/>
                </a:cubicBezTo>
                <a:cubicBezTo>
                  <a:pt x="81" y="853"/>
                  <a:pt x="81" y="853"/>
                  <a:pt x="81" y="853"/>
                </a:cubicBezTo>
                <a:close/>
                <a:moveTo>
                  <a:pt x="772" y="853"/>
                </a:moveTo>
                <a:cubicBezTo>
                  <a:pt x="471" y="853"/>
                  <a:pt x="471" y="853"/>
                  <a:pt x="471" y="853"/>
                </a:cubicBezTo>
                <a:cubicBezTo>
                  <a:pt x="475" y="967"/>
                  <a:pt x="495" y="1076"/>
                  <a:pt x="532" y="1174"/>
                </a:cubicBezTo>
                <a:cubicBezTo>
                  <a:pt x="772" y="1174"/>
                  <a:pt x="772" y="1174"/>
                  <a:pt x="772" y="1174"/>
                </a:cubicBezTo>
                <a:cubicBezTo>
                  <a:pt x="772" y="853"/>
                  <a:pt x="772" y="853"/>
                  <a:pt x="772" y="853"/>
                </a:cubicBezTo>
                <a:cubicBezTo>
                  <a:pt x="772" y="853"/>
                  <a:pt x="772" y="853"/>
                  <a:pt x="772" y="853"/>
                </a:cubicBezTo>
                <a:close/>
                <a:moveTo>
                  <a:pt x="772" y="1255"/>
                </a:moveTo>
                <a:cubicBezTo>
                  <a:pt x="564" y="1255"/>
                  <a:pt x="564" y="1255"/>
                  <a:pt x="564" y="1255"/>
                </a:cubicBezTo>
                <a:cubicBezTo>
                  <a:pt x="613" y="1369"/>
                  <a:pt x="686" y="1466"/>
                  <a:pt x="772" y="1543"/>
                </a:cubicBezTo>
                <a:cubicBezTo>
                  <a:pt x="772" y="1255"/>
                  <a:pt x="772" y="1255"/>
                  <a:pt x="772" y="1255"/>
                </a:cubicBezTo>
                <a:close/>
                <a:moveTo>
                  <a:pt x="642" y="1527"/>
                </a:moveTo>
                <a:cubicBezTo>
                  <a:pt x="577" y="1450"/>
                  <a:pt x="520" y="1356"/>
                  <a:pt x="475" y="1255"/>
                </a:cubicBezTo>
                <a:cubicBezTo>
                  <a:pt x="227" y="1255"/>
                  <a:pt x="227" y="1255"/>
                  <a:pt x="227" y="1255"/>
                </a:cubicBezTo>
                <a:cubicBezTo>
                  <a:pt x="325" y="1385"/>
                  <a:pt x="471" y="1486"/>
                  <a:pt x="642" y="1527"/>
                </a:cubicBezTo>
                <a:close/>
                <a:moveTo>
                  <a:pt x="1235" y="853"/>
                </a:moveTo>
                <a:cubicBezTo>
                  <a:pt x="1231" y="967"/>
                  <a:pt x="1210" y="1076"/>
                  <a:pt x="1178" y="1174"/>
                </a:cubicBezTo>
                <a:cubicBezTo>
                  <a:pt x="1450" y="1174"/>
                  <a:pt x="1450" y="1174"/>
                  <a:pt x="1450" y="1174"/>
                </a:cubicBezTo>
                <a:cubicBezTo>
                  <a:pt x="1503" y="1080"/>
                  <a:pt x="1539" y="971"/>
                  <a:pt x="1543" y="853"/>
                </a:cubicBezTo>
                <a:cubicBezTo>
                  <a:pt x="1235" y="853"/>
                  <a:pt x="1235" y="853"/>
                  <a:pt x="1235" y="853"/>
                </a:cubicBezTo>
                <a:close/>
                <a:moveTo>
                  <a:pt x="853" y="1174"/>
                </a:moveTo>
                <a:cubicBezTo>
                  <a:pt x="1092" y="1174"/>
                  <a:pt x="1092" y="1174"/>
                  <a:pt x="1092" y="1174"/>
                </a:cubicBezTo>
                <a:cubicBezTo>
                  <a:pt x="1129" y="1076"/>
                  <a:pt x="1149" y="967"/>
                  <a:pt x="1153" y="853"/>
                </a:cubicBezTo>
                <a:cubicBezTo>
                  <a:pt x="853" y="853"/>
                  <a:pt x="853" y="853"/>
                  <a:pt x="853" y="853"/>
                </a:cubicBezTo>
                <a:cubicBezTo>
                  <a:pt x="853" y="1174"/>
                  <a:pt x="853" y="1174"/>
                  <a:pt x="853" y="1174"/>
                </a:cubicBezTo>
                <a:cubicBezTo>
                  <a:pt x="853" y="1174"/>
                  <a:pt x="853" y="1174"/>
                  <a:pt x="853" y="1174"/>
                </a:cubicBezTo>
                <a:close/>
                <a:moveTo>
                  <a:pt x="853" y="1543"/>
                </a:moveTo>
                <a:cubicBezTo>
                  <a:pt x="938" y="1466"/>
                  <a:pt x="1011" y="1369"/>
                  <a:pt x="1060" y="1255"/>
                </a:cubicBezTo>
                <a:cubicBezTo>
                  <a:pt x="853" y="1255"/>
                  <a:pt x="853" y="1255"/>
                  <a:pt x="853" y="1255"/>
                </a:cubicBezTo>
                <a:cubicBezTo>
                  <a:pt x="853" y="1543"/>
                  <a:pt x="853" y="1543"/>
                  <a:pt x="853" y="1543"/>
                </a:cubicBezTo>
                <a:cubicBezTo>
                  <a:pt x="853" y="1543"/>
                  <a:pt x="853" y="1543"/>
                  <a:pt x="853" y="1543"/>
                </a:cubicBezTo>
                <a:close/>
                <a:moveTo>
                  <a:pt x="1397" y="1255"/>
                </a:moveTo>
                <a:cubicBezTo>
                  <a:pt x="1149" y="1255"/>
                  <a:pt x="1149" y="1255"/>
                  <a:pt x="1149" y="1255"/>
                </a:cubicBezTo>
                <a:cubicBezTo>
                  <a:pt x="1105" y="1356"/>
                  <a:pt x="1048" y="1450"/>
                  <a:pt x="983" y="1527"/>
                </a:cubicBezTo>
                <a:cubicBezTo>
                  <a:pt x="1153" y="1486"/>
                  <a:pt x="1300" y="1385"/>
                  <a:pt x="1397" y="125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solidFill>
                <a:srgbClr val="FFFFF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7651" y="4668012"/>
            <a:ext cx="1646349" cy="475488"/>
          </a:xfrm>
          <a:prstGeom prst="rect">
            <a:avLst/>
          </a:prstGeom>
        </p:spPr>
      </p:pic>
    </p:spTree>
    <p:extLst>
      <p:ext uri="{BB962C8B-B14F-4D97-AF65-F5344CB8AC3E}">
        <p14:creationId xmlns:p14="http://schemas.microsoft.com/office/powerpoint/2010/main" val="31044878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Color Block Header&amp; Subtext">
    <p:spTree>
      <p:nvGrpSpPr>
        <p:cNvPr id="1" name=""/>
        <p:cNvGrpSpPr/>
        <p:nvPr/>
      </p:nvGrpSpPr>
      <p:grpSpPr>
        <a:xfrm>
          <a:off x="0" y="0"/>
          <a:ext cx="0" cy="0"/>
          <a:chOff x="0" y="0"/>
          <a:chExt cx="0" cy="0"/>
        </a:xfrm>
      </p:grpSpPr>
      <p:sp>
        <p:nvSpPr>
          <p:cNvPr id="2" name="Rectangle 1"/>
          <p:cNvSpPr/>
          <p:nvPr/>
        </p:nvSpPr>
        <p:spPr bwMode="white">
          <a:xfrm>
            <a:off x="-7145" y="0"/>
            <a:ext cx="3375608" cy="51435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3656" fontAlgn="base">
              <a:spcBef>
                <a:spcPct val="0"/>
              </a:spcBef>
              <a:spcAft>
                <a:spcPct val="0"/>
              </a:spcAft>
            </a:pPr>
            <a:endParaRPr lang="en-US" sz="1645"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84156" y="20270"/>
            <a:ext cx="2277449" cy="2063354"/>
          </a:xfrm>
          <a:prstGeom prst="rect">
            <a:avLst/>
          </a:prstGeom>
        </p:spPr>
        <p:txBody>
          <a:bodyPr anchor="b" anchorCtr="0">
            <a:noAutofit/>
          </a:bodyPr>
          <a:lstStyle>
            <a:lvl1pPr marL="0" indent="0">
              <a:lnSpc>
                <a:spcPts val="2849"/>
              </a:lnSpc>
              <a:spcBef>
                <a:spcPts val="0"/>
              </a:spcBef>
              <a:buNone/>
              <a:defRPr sz="2699" b="0" cap="none" baseline="0">
                <a:gradFill>
                  <a:gsLst>
                    <a:gs pos="100000">
                      <a:schemeClr val="bg1"/>
                    </a:gs>
                    <a:gs pos="0">
                      <a:schemeClr val="bg1"/>
                    </a:gs>
                  </a:gsLst>
                  <a:lin ang="5400000" scaled="0"/>
                </a:gradFill>
                <a:latin typeface="Segoe UI Light" pitchFamily="34" charset="0"/>
              </a:defRPr>
            </a:lvl1pPr>
            <a:lvl2pPr marL="455841" indent="0">
              <a:buNone/>
              <a:defRPr sz="2019" b="1"/>
            </a:lvl2pPr>
            <a:lvl3pPr marL="911681" indent="0">
              <a:buNone/>
              <a:defRPr sz="1795" b="1"/>
            </a:lvl3pPr>
            <a:lvl4pPr marL="1367522" indent="0">
              <a:buNone/>
              <a:defRPr sz="1570" b="1"/>
            </a:lvl4pPr>
            <a:lvl5pPr marL="1823363" indent="0">
              <a:buNone/>
              <a:defRPr sz="1570" b="1"/>
            </a:lvl5pPr>
            <a:lvl6pPr marL="2279204" indent="0">
              <a:buNone/>
              <a:defRPr sz="1570" b="1"/>
            </a:lvl6pPr>
            <a:lvl7pPr marL="2735045" indent="0">
              <a:buNone/>
              <a:defRPr sz="1570" b="1"/>
            </a:lvl7pPr>
            <a:lvl8pPr marL="3190885" indent="0">
              <a:buNone/>
              <a:defRPr sz="1570" b="1"/>
            </a:lvl8pPr>
            <a:lvl9pPr marL="3646726" indent="0">
              <a:buNone/>
              <a:defRPr sz="1570" b="1"/>
            </a:lvl9pPr>
          </a:lstStyle>
          <a:p>
            <a:pPr lvl="0"/>
            <a:r>
              <a:rPr lang="en-US" dirty="0" smtClean="0"/>
              <a:t>Click to edit Master text styles.</a:t>
            </a:r>
          </a:p>
        </p:txBody>
      </p:sp>
      <p:sp>
        <p:nvSpPr>
          <p:cNvPr id="14" name="Text Placeholder 6"/>
          <p:cNvSpPr>
            <a:spLocks noGrp="1"/>
          </p:cNvSpPr>
          <p:nvPr>
            <p:ph type="body" sz="quarter" idx="10"/>
          </p:nvPr>
        </p:nvSpPr>
        <p:spPr>
          <a:xfrm>
            <a:off x="399798" y="2290565"/>
            <a:ext cx="2277449" cy="1292566"/>
          </a:xfrm>
        </p:spPr>
        <p:txBody>
          <a:bodyPr/>
          <a:lstStyle>
            <a:lvl1pPr marL="0" indent="0">
              <a:lnSpc>
                <a:spcPct val="100000"/>
              </a:lnSpc>
              <a:spcBef>
                <a:spcPts val="0"/>
              </a:spcBef>
              <a:spcAft>
                <a:spcPts val="900"/>
              </a:spcAft>
              <a:buNone/>
              <a:defRPr sz="1349"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900"/>
              </a:spcAft>
              <a:buNone/>
              <a:defRPr sz="9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900"/>
              </a:spcAft>
              <a:buNone/>
              <a:defRPr sz="105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descr="\\MAGNUM\Projects\Microsoft\Cloud Power FY12\Design\ICONS_PNG\Next_Gen_Application.png"/>
          <p:cNvPicPr>
            <a:picLocks noChangeAspect="1" noChangeArrowheads="1"/>
          </p:cNvPicPr>
          <p:nvPr userDrawn="1"/>
        </p:nvPicPr>
        <p:blipFill>
          <a:blip r:embed="rId2" cstate="screen">
            <a:lum bright="100000"/>
            <a:extLst>
              <a:ext uri="{28A0092B-C50C-407E-A947-70E740481C1C}">
                <a14:useLocalDpi xmlns:a14="http://schemas.microsoft.com/office/drawing/2010/main"/>
              </a:ext>
            </a:extLst>
          </a:blip>
          <a:srcRect/>
          <a:stretch>
            <a:fillRect/>
          </a:stretch>
        </p:blipFill>
        <p:spPr bwMode="auto">
          <a:xfrm>
            <a:off x="1" y="116582"/>
            <a:ext cx="686156" cy="685800"/>
          </a:xfrm>
          <a:prstGeom prst="rect">
            <a:avLst/>
          </a:prstGeom>
          <a:noFill/>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97651" y="4668012"/>
            <a:ext cx="1646349" cy="475488"/>
          </a:xfrm>
          <a:prstGeom prst="rect">
            <a:avLst/>
          </a:prstGeom>
        </p:spPr>
      </p:pic>
    </p:spTree>
    <p:extLst>
      <p:ext uri="{BB962C8B-B14F-4D97-AF65-F5344CB8AC3E}">
        <p14:creationId xmlns:p14="http://schemas.microsoft.com/office/powerpoint/2010/main" val="14057236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6C6352"/>
                </a:solidFill>
              </a:defRPr>
            </a:lvl1pPr>
          </a:lstStyle>
          <a:p>
            <a:fld id="{7CFB140E-27DC-47B4-879E-4EC491F89627}" type="datetimeFigureOut">
              <a:rPr lang="en-US" smtClean="0"/>
              <a:pPr/>
              <a:t>3/19/2016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6C6352"/>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rgbClr val="6C6352"/>
                </a:solidFill>
              </a:defRPr>
            </a:lvl1pPr>
          </a:lstStyle>
          <a:p>
            <a:fld id="{437A9957-6C64-44D4-B360-CF457B51FDFA}" type="slidenum">
              <a:rPr lang="en-US" smtClean="0"/>
              <a:pPr/>
              <a:t>‹#›</a:t>
            </a:fld>
            <a:endParaRPr lang="en-US"/>
          </a:p>
        </p:txBody>
      </p:sp>
    </p:spTree>
    <p:extLst>
      <p:ext uri="{BB962C8B-B14F-4D97-AF65-F5344CB8AC3E}">
        <p14:creationId xmlns:p14="http://schemas.microsoft.com/office/powerpoint/2010/main" val="234755530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1" r:id="rId5"/>
    <p:sldLayoutId id="2147483662" r:id="rId6"/>
    <p:sldLayoutId id="2147483663" r:id="rId7"/>
    <p:sldLayoutId id="2147483664" r:id="rId8"/>
    <p:sldLayoutId id="2147483665" r:id="rId9"/>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6C635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6C635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6C635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6C635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6C635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mailto:mitch@xrmcoache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9.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18.xml"/><Relationship Id="rId16" Type="http://schemas.openxmlformats.org/officeDocument/2006/relationships/image" Target="../media/image71.png"/><Relationship Id="rId20"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48.png"/><Relationship Id="rId9" Type="http://schemas.openxmlformats.org/officeDocument/2006/relationships/image" Target="../media/image64.jpeg"/><Relationship Id="rId14" Type="http://schemas.openxmlformats.org/officeDocument/2006/relationships/image" Target="../media/image69.png"/><Relationship Id="rId22" Type="http://schemas.openxmlformats.org/officeDocument/2006/relationships/image" Target="../media/image7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8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95.gif"/><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xrmcoaches.com/knowledgebits" TargetMode="External"/><Relationship Id="rId2" Type="http://schemas.openxmlformats.org/officeDocument/2006/relationships/hyperlink" Target="http://www.xrmcoaches.com/webinar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504950"/>
          </a:xfrm>
          <a:solidFill>
            <a:srgbClr val="00B0F0"/>
          </a:solidFill>
        </p:spPr>
        <p:txBody>
          <a:bodyPr>
            <a:noAutofit/>
          </a:bodyPr>
          <a:lstStyle/>
          <a:p>
            <a:r>
              <a:rPr lang="en-US" sz="8000" dirty="0" smtClean="0">
                <a:solidFill>
                  <a:schemeClr val="bg1"/>
                </a:solidFill>
              </a:rPr>
              <a:t>Dynamics CRM </a:t>
            </a:r>
            <a:r>
              <a:rPr lang="en-US" sz="8000" dirty="0" smtClean="0">
                <a:solidFill>
                  <a:schemeClr val="bg1"/>
                </a:solidFill>
              </a:rPr>
              <a:t>2016</a:t>
            </a:r>
            <a:endParaRPr lang="en-US" sz="8000" dirty="0">
              <a:solidFill>
                <a:schemeClr val="bg1"/>
              </a:solidFill>
            </a:endParaRP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4095750"/>
            <a:ext cx="1326182" cy="914400"/>
          </a:xfrm>
          <a:prstGeom prst="rect">
            <a:avLst/>
          </a:prstGeom>
        </p:spPr>
      </p:pic>
      <p:sp>
        <p:nvSpPr>
          <p:cNvPr id="4" name="Title 1"/>
          <p:cNvSpPr txBox="1">
            <a:spLocks/>
          </p:cNvSpPr>
          <p:nvPr/>
        </p:nvSpPr>
        <p:spPr>
          <a:xfrm>
            <a:off x="838200" y="2880643"/>
            <a:ext cx="7772400" cy="75790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rgbClr val="6C6352"/>
                </a:solidFill>
                <a:latin typeface="+mj-lt"/>
                <a:ea typeface="+mj-ea"/>
                <a:cs typeface="+mj-cs"/>
              </a:defRPr>
            </a:lvl1pPr>
          </a:lstStyle>
          <a:p>
            <a:r>
              <a:rPr lang="en-US" sz="11500" dirty="0" smtClean="0"/>
              <a:t>New Feature Review</a:t>
            </a:r>
            <a:endParaRPr lang="en-US" sz="11500" dirty="0"/>
          </a:p>
        </p:txBody>
      </p:sp>
    </p:spTree>
    <p:extLst>
      <p:ext uri="{BB962C8B-B14F-4D97-AF65-F5344CB8AC3E}">
        <p14:creationId xmlns:p14="http://schemas.microsoft.com/office/powerpoint/2010/main" val="11509081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5246" y="20270"/>
            <a:ext cx="2815154" cy="2063354"/>
          </a:xfrm>
        </p:spPr>
        <p:txBody>
          <a:bodyPr vert="horz" wrap="square" lIns="0" tIns="0" rIns="0" bIns="0" rtlCol="0" anchor="b" anchorCtr="0">
            <a:noAutofit/>
          </a:bodyPr>
          <a:lstStyle/>
          <a:p>
            <a:pPr defTabSz="685099">
              <a:spcBef>
                <a:spcPct val="0"/>
              </a:spcBef>
              <a:spcAft>
                <a:spcPts val="450"/>
              </a:spcAft>
            </a:pPr>
            <a:r>
              <a:rPr lang="en-US" dirty="0" smtClean="0">
                <a:ln w="3175">
                  <a:noFill/>
                </a:ln>
                <a:cs typeface="Arial" charset="0"/>
              </a:rPr>
              <a:t>Productivity:</a:t>
            </a:r>
          </a:p>
          <a:p>
            <a:pPr>
              <a:buClrTx/>
              <a:defRPr/>
            </a:pPr>
            <a:r>
              <a:rPr lang="en-US" dirty="0">
                <a:gradFill>
                  <a:gsLst>
                    <a:gs pos="100000">
                      <a:sysClr val="window" lastClr="FFFFFF"/>
                    </a:gs>
                    <a:gs pos="0">
                      <a:sysClr val="window" lastClr="FFFFFF"/>
                    </a:gs>
                  </a:gsLst>
                  <a:lin ang="5400000" scaled="0"/>
                </a:gradFill>
              </a:rPr>
              <a:t>Server side sync &amp; Outlook Client</a:t>
            </a: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499" dirty="0"/>
              <a:t>Hybrid Scenario</a:t>
            </a:r>
          </a:p>
          <a:p>
            <a:pPr lvl="1"/>
            <a:r>
              <a:rPr lang="en-US" sz="1499" dirty="0"/>
              <a:t>Support for Gemini and Windows 10</a:t>
            </a:r>
          </a:p>
        </p:txBody>
      </p:sp>
      <p:pic>
        <p:nvPicPr>
          <p:cNvPr id="15" name="Picture 14"/>
          <p:cNvPicPr>
            <a:picLocks noChangeAspect="1"/>
          </p:cNvPicPr>
          <p:nvPr/>
        </p:nvPicPr>
        <p:blipFill rotWithShape="1">
          <a:blip r:embed="rId3"/>
          <a:srcRect l="73084" t="-4562" b="32691"/>
          <a:stretch/>
        </p:blipFill>
        <p:spPr>
          <a:xfrm>
            <a:off x="6550020" y="1376394"/>
            <a:ext cx="1873260" cy="2206736"/>
          </a:xfrm>
          <a:prstGeom prst="rect">
            <a:avLst/>
          </a:prstGeom>
          <a:ln>
            <a:noFill/>
          </a:ln>
        </p:spPr>
      </p:pic>
      <p:pic>
        <p:nvPicPr>
          <p:cNvPr id="7" name="Picture 6"/>
          <p:cNvPicPr>
            <a:picLocks noChangeAspect="1"/>
          </p:cNvPicPr>
          <p:nvPr/>
        </p:nvPicPr>
        <p:blipFill rotWithShape="1">
          <a:blip r:embed="rId3"/>
          <a:srcRect t="-5176" r="71523" b="33304"/>
          <a:stretch/>
        </p:blipFill>
        <p:spPr>
          <a:xfrm>
            <a:off x="4034238" y="1376393"/>
            <a:ext cx="1981853" cy="2206736"/>
          </a:xfrm>
          <a:prstGeom prst="rect">
            <a:avLst/>
          </a:prstGeom>
          <a:ln>
            <a:noFill/>
          </a:ln>
        </p:spPr>
      </p:pic>
      <p:sp>
        <p:nvSpPr>
          <p:cNvPr id="2" name="Right Arrow 1"/>
          <p:cNvSpPr/>
          <p:nvPr/>
        </p:nvSpPr>
        <p:spPr bwMode="auto">
          <a:xfrm>
            <a:off x="5886450" y="1714501"/>
            <a:ext cx="822960" cy="40461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900"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CURRENT</a:t>
            </a:r>
          </a:p>
        </p:txBody>
      </p:sp>
      <p:sp>
        <p:nvSpPr>
          <p:cNvPr id="10" name="Right Arrow 9"/>
          <p:cNvSpPr/>
          <p:nvPr/>
        </p:nvSpPr>
        <p:spPr bwMode="auto">
          <a:xfrm>
            <a:off x="5886450" y="2857501"/>
            <a:ext cx="822960" cy="40461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900"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CURRENT</a:t>
            </a:r>
          </a:p>
        </p:txBody>
      </p:sp>
      <p:sp>
        <p:nvSpPr>
          <p:cNvPr id="11" name="Right Arrow 10"/>
          <p:cNvSpPr/>
          <p:nvPr/>
        </p:nvSpPr>
        <p:spPr bwMode="auto">
          <a:xfrm rot="2118401">
            <a:off x="5864234" y="2289613"/>
            <a:ext cx="891540" cy="40461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900" b="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PLANNED</a:t>
            </a:r>
          </a:p>
        </p:txBody>
      </p:sp>
      <p:sp>
        <p:nvSpPr>
          <p:cNvPr id="12" name="TextBox 11"/>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4230" y="4498615"/>
            <a:ext cx="1375232" cy="54849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371" y="4498616"/>
            <a:ext cx="1271516" cy="548498"/>
          </a:xfrm>
          <a:prstGeom prst="rect">
            <a:avLst/>
          </a:prstGeom>
        </p:spPr>
      </p:pic>
    </p:spTree>
    <p:extLst>
      <p:ext uri="{BB962C8B-B14F-4D97-AF65-F5344CB8AC3E}">
        <p14:creationId xmlns:p14="http://schemas.microsoft.com/office/powerpoint/2010/main" val="89285145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5247" y="20270"/>
            <a:ext cx="2767026" cy="2063354"/>
          </a:xfrm>
        </p:spPr>
        <p:txBody>
          <a:bodyPr/>
          <a:lstStyle/>
          <a:p>
            <a:r>
              <a:rPr lang="nb-NO" dirty="0" smtClean="0"/>
              <a:t>Interactive Service Hub</a:t>
            </a:r>
            <a:endParaRPr lang="nb-NO" dirty="0"/>
          </a:p>
        </p:txBody>
      </p:sp>
      <p:sp>
        <p:nvSpPr>
          <p:cNvPr id="4" name="Text Placeholder 3"/>
          <p:cNvSpPr>
            <a:spLocks noGrp="1"/>
          </p:cNvSpPr>
          <p:nvPr>
            <p:ph type="body" sz="quarter" idx="10"/>
          </p:nvPr>
        </p:nvSpPr>
        <p:spPr/>
        <p:txBody>
          <a:bodyPr>
            <a:noAutofit/>
          </a:bodyPr>
          <a:lstStyle/>
          <a:p>
            <a:pPr lvl="1"/>
            <a:r>
              <a:rPr lang="en-US" sz="1500" dirty="0">
                <a:solidFill>
                  <a:prstClr val="white"/>
                </a:solidFill>
              </a:rPr>
              <a:t>Role driven next-gen agent experiences (tailor-made for Customer Service personas)</a:t>
            </a:r>
          </a:p>
        </p:txBody>
      </p:sp>
      <p:sp>
        <p:nvSpPr>
          <p:cNvPr id="6" name="TextBox 5"/>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NEW</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7172" y="571500"/>
            <a:ext cx="2537460" cy="162154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619" t="6026" r="629" b="1015"/>
          <a:stretch/>
        </p:blipFill>
        <p:spPr>
          <a:xfrm>
            <a:off x="4286250" y="2289403"/>
            <a:ext cx="3829050" cy="2379313"/>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3640" y="571501"/>
            <a:ext cx="2537460" cy="1614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853881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5247" y="20270"/>
            <a:ext cx="2767026" cy="2063354"/>
          </a:xfrm>
        </p:spPr>
        <p:txBody>
          <a:bodyPr/>
          <a:lstStyle/>
          <a:p>
            <a:r>
              <a:rPr lang="nb-NO" dirty="0" smtClean="0"/>
              <a:t>Knowledge Management</a:t>
            </a:r>
            <a:endParaRPr lang="nb-NO" dirty="0"/>
          </a:p>
        </p:txBody>
      </p:sp>
      <p:sp>
        <p:nvSpPr>
          <p:cNvPr id="4" name="Text Placeholder 3"/>
          <p:cNvSpPr>
            <a:spLocks noGrp="1"/>
          </p:cNvSpPr>
          <p:nvPr>
            <p:ph type="body" sz="quarter" idx="10"/>
          </p:nvPr>
        </p:nvSpPr>
        <p:spPr/>
        <p:txBody>
          <a:bodyPr>
            <a:noAutofit/>
          </a:bodyPr>
          <a:lstStyle/>
          <a:p>
            <a:pPr lvl="1"/>
            <a:r>
              <a:rPr lang="en-US" sz="1500" dirty="0">
                <a:solidFill>
                  <a:prstClr val="white"/>
                </a:solidFill>
              </a:rPr>
              <a:t>Native KM solution for CRM </a:t>
            </a:r>
          </a:p>
          <a:p>
            <a:pPr lvl="1"/>
            <a:r>
              <a:rPr lang="en-US" sz="1500" dirty="0">
                <a:solidFill>
                  <a:prstClr val="white"/>
                </a:solidFill>
              </a:rPr>
              <a:t>Simple, modern experience for creating knowledge</a:t>
            </a:r>
          </a:p>
          <a:p>
            <a:pPr lvl="1"/>
            <a:r>
              <a:rPr lang="en-US" sz="1500" dirty="0">
                <a:solidFill>
                  <a:prstClr val="white"/>
                </a:solidFill>
              </a:rPr>
              <a:t>Translation and versioning to support enterprise knowledge lifecycle</a:t>
            </a:r>
          </a:p>
        </p:txBody>
      </p:sp>
      <p:sp>
        <p:nvSpPr>
          <p:cNvPr id="7" name="TextBox 6"/>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6150" y="971551"/>
            <a:ext cx="5486400" cy="3411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70085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vert="horz" wrap="square" lIns="0" tIns="0" rIns="0" bIns="0" rtlCol="0" anchor="b" anchorCtr="0">
            <a:noAutofit/>
          </a:bodyPr>
          <a:lstStyle/>
          <a:p>
            <a:pPr defTabSz="685099">
              <a:spcBef>
                <a:spcPct val="0"/>
              </a:spcBef>
              <a:spcAft>
                <a:spcPts val="450"/>
              </a:spcAft>
            </a:pPr>
            <a:r>
              <a:rPr lang="en-US" dirty="0" smtClean="0">
                <a:ln w="3175">
                  <a:noFill/>
                </a:ln>
                <a:cs typeface="Arial" charset="0"/>
              </a:rPr>
              <a:t>Voice of the customer</a:t>
            </a:r>
            <a:endParaRPr lang="en-US" dirty="0">
              <a:ln w="3175">
                <a:noFill/>
              </a:ln>
              <a:cs typeface="Arial" charset="0"/>
            </a:endParaRPr>
          </a:p>
        </p:txBody>
      </p:sp>
      <p:sp>
        <p:nvSpPr>
          <p:cNvPr id="6" name="Text Placeholder 5"/>
          <p:cNvSpPr>
            <a:spLocks noGrp="1"/>
          </p:cNvSpPr>
          <p:nvPr>
            <p:ph type="body" sz="quarter" idx="10"/>
          </p:nvPr>
        </p:nvSpPr>
        <p:spPr>
          <a:xfrm>
            <a:off x="400884" y="2290565"/>
            <a:ext cx="2570916" cy="2452886"/>
          </a:xfrm>
        </p:spPr>
        <p:txBody>
          <a:bodyPr vert="horz" wrap="square" lIns="0" tIns="0" rIns="0" bIns="0" rtlCol="0">
            <a:noAutofit/>
          </a:bodyPr>
          <a:lstStyle/>
          <a:p>
            <a:pPr lvl="1"/>
            <a:r>
              <a:rPr lang="en-US" sz="1499"/>
              <a:t>Out-of-the-box survey </a:t>
            </a:r>
            <a:r>
              <a:rPr lang="en-US" sz="1499" dirty="0"/>
              <a:t>functionality</a:t>
            </a:r>
          </a:p>
          <a:p>
            <a:pPr lvl="1"/>
            <a:r>
              <a:rPr lang="en-US" sz="1499" dirty="0"/>
              <a:t>Capture and track responses directly in CRM</a:t>
            </a:r>
          </a:p>
          <a:p>
            <a:pPr lvl="1"/>
            <a:r>
              <a:rPr lang="en-US" sz="1499" dirty="0"/>
              <a:t>In-app designer with click to publish</a:t>
            </a:r>
          </a:p>
          <a:p>
            <a:pPr lvl="1"/>
            <a:r>
              <a:rPr lang="en-US" sz="1499" dirty="0"/>
              <a:t>Adaptive and touch friendly</a:t>
            </a:r>
          </a:p>
          <a:p>
            <a:pPr lvl="1"/>
            <a:r>
              <a:rPr lang="en-US" sz="1499" dirty="0"/>
              <a:t>Flexible distribution options</a:t>
            </a:r>
          </a:p>
          <a:p>
            <a:pPr lvl="1"/>
            <a:r>
              <a:rPr lang="en-US" sz="1499" dirty="0"/>
              <a:t> </a:t>
            </a:r>
          </a:p>
        </p:txBody>
      </p:sp>
      <p:pic>
        <p:nvPicPr>
          <p:cNvPr id="19" name="Picture 18"/>
          <p:cNvPicPr>
            <a:picLocks noChangeAspect="1"/>
          </p:cNvPicPr>
          <p:nvPr/>
        </p:nvPicPr>
        <p:blipFill rotWithShape="1">
          <a:blip r:embed="rId3"/>
          <a:srcRect b="691"/>
          <a:stretch/>
        </p:blipFill>
        <p:spPr>
          <a:xfrm>
            <a:off x="3486151" y="769509"/>
            <a:ext cx="4269809" cy="2545192"/>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1056" y="1068276"/>
            <a:ext cx="2880317" cy="3476245"/>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NEW</a:t>
            </a:r>
          </a:p>
        </p:txBody>
      </p:sp>
    </p:spTree>
    <p:extLst>
      <p:ext uri="{BB962C8B-B14F-4D97-AF65-F5344CB8AC3E}">
        <p14:creationId xmlns:p14="http://schemas.microsoft.com/office/powerpoint/2010/main" val="336140709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5247" y="20270"/>
            <a:ext cx="2767026" cy="2063354"/>
          </a:xfrm>
        </p:spPr>
        <p:txBody>
          <a:bodyPr/>
          <a:lstStyle/>
          <a:p>
            <a:r>
              <a:rPr lang="nb-NO" dirty="0" smtClean="0"/>
              <a:t>Service intelligence</a:t>
            </a:r>
            <a:endParaRPr lang="nb-NO" dirty="0"/>
          </a:p>
        </p:txBody>
      </p:sp>
      <p:sp>
        <p:nvSpPr>
          <p:cNvPr id="4" name="Text Placeholder 3"/>
          <p:cNvSpPr>
            <a:spLocks noGrp="1"/>
          </p:cNvSpPr>
          <p:nvPr>
            <p:ph type="body" sz="quarter" idx="10"/>
          </p:nvPr>
        </p:nvSpPr>
        <p:spPr/>
        <p:txBody>
          <a:bodyPr>
            <a:noAutofit/>
          </a:bodyPr>
          <a:lstStyle/>
          <a:p>
            <a:pPr lvl="1"/>
            <a:r>
              <a:rPr lang="en-US" sz="1500" dirty="0">
                <a:solidFill>
                  <a:prstClr val="white"/>
                </a:solidFill>
              </a:rPr>
              <a:t>Power BI customer service dashboard</a:t>
            </a:r>
          </a:p>
        </p:txBody>
      </p:sp>
      <p:sp>
        <p:nvSpPr>
          <p:cNvPr id="5" name="TextBox 4"/>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NEW</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6150" y="1371600"/>
            <a:ext cx="5486400" cy="2507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360644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Document management</a:t>
            </a:r>
            <a:endParaRPr lang="en-US" dirty="0"/>
          </a:p>
        </p:txBody>
      </p:sp>
      <p:sp>
        <p:nvSpPr>
          <p:cNvPr id="4" name="Text Placeholder 3"/>
          <p:cNvSpPr>
            <a:spLocks noGrp="1"/>
          </p:cNvSpPr>
          <p:nvPr>
            <p:ph type="body" sz="quarter" idx="10"/>
          </p:nvPr>
        </p:nvSpPr>
        <p:spPr/>
        <p:txBody>
          <a:bodyPr>
            <a:noAutofit/>
          </a:bodyPr>
          <a:lstStyle/>
          <a:p>
            <a:pPr>
              <a:buClr>
                <a:schemeClr val="bg1"/>
              </a:buClr>
            </a:pPr>
            <a:r>
              <a:rPr lang="en-US" sz="1500" dirty="0"/>
              <a:t>View documents in context of opportunity, case or </a:t>
            </a:r>
            <a:br>
              <a:rPr lang="en-US" sz="1500" dirty="0"/>
            </a:br>
            <a:r>
              <a:rPr lang="en-US" sz="1500" dirty="0"/>
              <a:t>any entity</a:t>
            </a:r>
          </a:p>
          <a:p>
            <a:pPr>
              <a:buClr>
                <a:schemeClr val="bg1"/>
              </a:buClr>
            </a:pPr>
            <a:r>
              <a:rPr lang="en-US" sz="1500" dirty="0"/>
              <a:t>Seamlessly integrates with Office for documents</a:t>
            </a:r>
          </a:p>
          <a:p>
            <a:pPr>
              <a:buClr>
                <a:schemeClr val="bg1"/>
              </a:buClr>
            </a:pPr>
            <a:r>
              <a:rPr lang="en-US" sz="1500" dirty="0"/>
              <a:t>View private documents on OneDrive for Business or team documents in SharePoint</a:t>
            </a:r>
          </a:p>
          <a:p>
            <a:endParaRPr lang="en-US" sz="1500" dirty="0"/>
          </a:p>
          <a:p>
            <a:endParaRPr lang="en-US" sz="1500" dirty="0"/>
          </a:p>
          <a:p>
            <a:endParaRPr lang="en-US" sz="1500" dirty="0"/>
          </a:p>
        </p:txBody>
      </p:sp>
      <p:pic>
        <p:nvPicPr>
          <p:cNvPr id="22" name="Picture 21"/>
          <p:cNvPicPr>
            <a:picLocks noChangeAspect="1"/>
          </p:cNvPicPr>
          <p:nvPr/>
        </p:nvPicPr>
        <p:blipFill>
          <a:blip r:embed="rId3"/>
          <a:stretch>
            <a:fillRect/>
          </a:stretch>
        </p:blipFill>
        <p:spPr>
          <a:xfrm>
            <a:off x="3454344" y="89433"/>
            <a:ext cx="2687163" cy="1810115"/>
          </a:xfrm>
          <a:prstGeom prst="rect">
            <a:avLst/>
          </a:prstGeom>
        </p:spPr>
      </p:pic>
      <p:pic>
        <p:nvPicPr>
          <p:cNvPr id="13" name="Picture 12"/>
          <p:cNvPicPr>
            <a:picLocks noChangeAspect="1"/>
          </p:cNvPicPr>
          <p:nvPr/>
        </p:nvPicPr>
        <p:blipFill>
          <a:blip r:embed="rId4"/>
          <a:stretch>
            <a:fillRect/>
          </a:stretch>
        </p:blipFill>
        <p:spPr>
          <a:xfrm>
            <a:off x="4823491" y="729168"/>
            <a:ext cx="2691195" cy="1812831"/>
          </a:xfrm>
          <a:prstGeom prst="rect">
            <a:avLst/>
          </a:prstGeom>
        </p:spPr>
      </p:pic>
      <p:pic>
        <p:nvPicPr>
          <p:cNvPr id="14" name="Picture 13"/>
          <p:cNvPicPr>
            <a:picLocks noChangeAspect="1"/>
          </p:cNvPicPr>
          <p:nvPr/>
        </p:nvPicPr>
        <p:blipFill>
          <a:blip r:embed="rId5"/>
          <a:stretch>
            <a:fillRect/>
          </a:stretch>
        </p:blipFill>
        <p:spPr>
          <a:xfrm>
            <a:off x="6416172" y="1368020"/>
            <a:ext cx="2653594" cy="1787502"/>
          </a:xfrm>
          <a:prstGeom prst="rect">
            <a:avLst/>
          </a:prstGeom>
        </p:spPr>
      </p:pic>
      <p:sp>
        <p:nvSpPr>
          <p:cNvPr id="15" name="Right Arrow 14"/>
          <p:cNvSpPr/>
          <p:nvPr/>
        </p:nvSpPr>
        <p:spPr>
          <a:xfrm>
            <a:off x="4682369" y="3711856"/>
            <a:ext cx="332423" cy="186988"/>
          </a:xfrm>
          <a:prstGeom prst="right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nvGrpSpPr>
          <p:cNvPr id="6" name="Group 5"/>
          <p:cNvGrpSpPr/>
          <p:nvPr/>
        </p:nvGrpSpPr>
        <p:grpSpPr>
          <a:xfrm>
            <a:off x="3565071" y="2686994"/>
            <a:ext cx="1111428" cy="2224922"/>
            <a:chOff x="4584844" y="3722397"/>
            <a:chExt cx="1482290" cy="2967336"/>
          </a:xfrm>
        </p:grpSpPr>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4844" y="3722397"/>
              <a:ext cx="1482290" cy="2967336"/>
            </a:xfrm>
            <a:prstGeom prst="rect">
              <a:avLst/>
            </a:prstGeom>
          </p:spPr>
        </p:pic>
        <p:pic>
          <p:nvPicPr>
            <p:cNvPr id="10" name="Picture 9"/>
            <p:cNvPicPr>
              <a:picLocks noChangeAspect="1"/>
            </p:cNvPicPr>
            <p:nvPr/>
          </p:nvPicPr>
          <p:blipFill>
            <a:blip r:embed="rId7"/>
            <a:stretch>
              <a:fillRect/>
            </a:stretch>
          </p:blipFill>
          <p:spPr>
            <a:xfrm>
              <a:off x="4687855" y="4067309"/>
              <a:ext cx="1281979" cy="2281487"/>
            </a:xfrm>
            <a:prstGeom prst="rect">
              <a:avLst/>
            </a:prstGeom>
            <a:noFill/>
            <a:ln>
              <a:noFill/>
            </a:ln>
          </p:spPr>
        </p:pic>
      </p:grpSp>
      <p:grpSp>
        <p:nvGrpSpPr>
          <p:cNvPr id="5" name="Group 4"/>
          <p:cNvGrpSpPr/>
          <p:nvPr/>
        </p:nvGrpSpPr>
        <p:grpSpPr>
          <a:xfrm>
            <a:off x="5030078" y="2692889"/>
            <a:ext cx="1111428" cy="2224922"/>
            <a:chOff x="6238785" y="3722397"/>
            <a:chExt cx="1482290" cy="2967336"/>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8785" y="3722397"/>
              <a:ext cx="1482290" cy="2967336"/>
            </a:xfrm>
            <a:prstGeom prst="rect">
              <a:avLst/>
            </a:prstGeom>
          </p:spPr>
        </p:pic>
        <p:pic>
          <p:nvPicPr>
            <p:cNvPr id="3" name="Picture 2"/>
            <p:cNvPicPr>
              <a:picLocks noChangeAspect="1"/>
            </p:cNvPicPr>
            <p:nvPr/>
          </p:nvPicPr>
          <p:blipFill>
            <a:blip r:embed="rId8"/>
            <a:stretch>
              <a:fillRect/>
            </a:stretch>
          </p:blipFill>
          <p:spPr>
            <a:xfrm>
              <a:off x="6343913" y="4067551"/>
              <a:ext cx="1279518" cy="2281245"/>
            </a:xfrm>
            <a:prstGeom prst="rect">
              <a:avLst/>
            </a:prstGeom>
          </p:spPr>
        </p:pic>
      </p:grpSp>
      <p:sp>
        <p:nvSpPr>
          <p:cNvPr id="16" name="TextBox 15"/>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4079594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399" dirty="0"/>
              <a:t>App-to-app deep linking</a:t>
            </a:r>
          </a:p>
        </p:txBody>
      </p:sp>
      <p:sp>
        <p:nvSpPr>
          <p:cNvPr id="9" name="Text Placeholder 3"/>
          <p:cNvSpPr>
            <a:spLocks noGrp="1"/>
          </p:cNvSpPr>
          <p:nvPr>
            <p:ph type="body" sz="quarter" idx="10"/>
          </p:nvPr>
        </p:nvSpPr>
        <p:spPr/>
        <p:txBody>
          <a:bodyPr vert="horz" wrap="square" lIns="0" tIns="0" rIns="0" bIns="0" rtlCol="0">
            <a:noAutofit/>
          </a:bodyPr>
          <a:lstStyle/>
          <a:p>
            <a:pPr>
              <a:buClr>
                <a:schemeClr val="bg1"/>
              </a:buClr>
            </a:pPr>
            <a:r>
              <a:rPr lang="en-US" sz="1500" dirty="0"/>
              <a:t>Deep linking directly to a record/view/dashboard in the CRM mobile app</a:t>
            </a:r>
          </a:p>
          <a:p>
            <a:pPr>
              <a:buClr>
                <a:schemeClr val="bg1"/>
              </a:buClr>
            </a:pPr>
            <a:r>
              <a:rPr lang="en-US" sz="1500" dirty="0"/>
              <a:t>Inbound links from other apps (email, mashups ) to CRM with mobile-specific URI</a:t>
            </a:r>
          </a:p>
          <a:p>
            <a:pPr>
              <a:buClr>
                <a:schemeClr val="bg1"/>
              </a:buClr>
            </a:pPr>
            <a:r>
              <a:rPr lang="en-US" sz="1500" dirty="0"/>
              <a:t>Built-in email sharing for apps</a:t>
            </a:r>
          </a:p>
        </p:txBody>
      </p:sp>
      <p:pic>
        <p:nvPicPr>
          <p:cNvPr id="7" name="Picture 6"/>
          <p:cNvPicPr>
            <a:picLocks noChangeAspect="1"/>
          </p:cNvPicPr>
          <p:nvPr/>
        </p:nvPicPr>
        <p:blipFill rotWithShape="1">
          <a:blip r:embed="rId3"/>
          <a:srcRect r="28684"/>
          <a:stretch/>
        </p:blipFill>
        <p:spPr>
          <a:xfrm>
            <a:off x="3507233" y="911853"/>
            <a:ext cx="3778687" cy="397386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9776" y="1457366"/>
            <a:ext cx="1420209" cy="25225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1109653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399" dirty="0"/>
              <a:t>App-to-app deep linking</a:t>
            </a:r>
          </a:p>
        </p:txBody>
      </p:sp>
      <p:sp>
        <p:nvSpPr>
          <p:cNvPr id="9" name="Text Placeholder 3"/>
          <p:cNvSpPr>
            <a:spLocks noGrp="1"/>
          </p:cNvSpPr>
          <p:nvPr>
            <p:ph type="body" sz="quarter" idx="10"/>
          </p:nvPr>
        </p:nvSpPr>
        <p:spPr/>
        <p:txBody>
          <a:bodyPr vert="horz" wrap="square" lIns="0" tIns="0" rIns="0" bIns="0" rtlCol="0">
            <a:noAutofit/>
          </a:bodyPr>
          <a:lstStyle/>
          <a:p>
            <a:pPr>
              <a:buClr>
                <a:schemeClr val="bg1"/>
              </a:buClr>
            </a:pPr>
            <a:r>
              <a:rPr lang="en-US" sz="1500" dirty="0" smtClean="0"/>
              <a:t>Examples</a:t>
            </a:r>
            <a:endParaRPr lang="en-US" sz="1500" dirty="0"/>
          </a:p>
        </p:txBody>
      </p:sp>
      <p:sp>
        <p:nvSpPr>
          <p:cNvPr id="6" name="TextBox 5"/>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
        <p:nvSpPr>
          <p:cNvPr id="4" name="TextBox 3"/>
          <p:cNvSpPr txBox="1"/>
          <p:nvPr/>
        </p:nvSpPr>
        <p:spPr>
          <a:xfrm>
            <a:off x="3657600" y="1351846"/>
            <a:ext cx="5257800" cy="938719"/>
          </a:xfrm>
          <a:prstGeom prst="rect">
            <a:avLst/>
          </a:prstGeom>
          <a:noFill/>
        </p:spPr>
        <p:txBody>
          <a:bodyPr wrap="square" rtlCol="0">
            <a:spAutoFit/>
          </a:bodyPr>
          <a:lstStyle/>
          <a:p>
            <a:r>
              <a:rPr lang="en-US" sz="1100" dirty="0" err="1">
                <a:latin typeface="Courier New" panose="02070309020205020404" pitchFamily="49" charset="0"/>
                <a:cs typeface="Courier New" panose="02070309020205020404" pitchFamily="49" charset="0"/>
              </a:rPr>
              <a:t>ms-dynamicsxrm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pagetype</a:t>
            </a:r>
            <a:r>
              <a:rPr lang="en-US" sz="1100" dirty="0">
                <a:latin typeface="Courier New" panose="02070309020205020404" pitchFamily="49" charset="0"/>
                <a:cs typeface="Courier New" panose="02070309020205020404" pitchFamily="49" charset="0"/>
              </a:rPr>
              <a:t>=&lt;VALUE&gt;&amp;</a:t>
            </a:r>
            <a:r>
              <a:rPr lang="en-US" sz="1100" dirty="0" err="1">
                <a:latin typeface="Courier New" panose="02070309020205020404" pitchFamily="49" charset="0"/>
                <a:cs typeface="Courier New" panose="02070309020205020404" pitchFamily="49" charset="0"/>
              </a:rPr>
              <a:t>etn</a:t>
            </a:r>
            <a:r>
              <a:rPr lang="en-US" sz="1100" dirty="0">
                <a:latin typeface="Courier New" panose="02070309020205020404" pitchFamily="49" charset="0"/>
                <a:cs typeface="Courier New" panose="02070309020205020404" pitchFamily="49" charset="0"/>
              </a:rPr>
              <a:t>=&lt;VALUE&gt;&amp;id=&lt;VALUE</a:t>
            </a:r>
            <a:r>
              <a:rPr lang="en-US" sz="1100" dirty="0" smtClean="0">
                <a:latin typeface="Courier New" panose="02070309020205020404" pitchFamily="49" charset="0"/>
                <a:cs typeface="Courier New" panose="02070309020205020404" pitchFamily="49" charset="0"/>
              </a:rPr>
              <a:t>&gt;</a:t>
            </a:r>
          </a:p>
          <a:p>
            <a:endParaRPr lang="en-US" sz="1100" dirty="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ms-dynamicsxrm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pagetype</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entity&amp;etn</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account&amp;id</a:t>
            </a:r>
            <a:r>
              <a:rPr lang="en-US" sz="1100" dirty="0">
                <a:latin typeface="Courier New" panose="02070309020205020404" pitchFamily="49" charset="0"/>
                <a:cs typeface="Courier New" panose="02070309020205020404" pitchFamily="49" charset="0"/>
              </a:rPr>
              <a:t>=91330924-802A-4B0D-A900-34FD9D790829 </a:t>
            </a:r>
          </a:p>
        </p:txBody>
      </p:sp>
    </p:spTree>
    <p:extLst>
      <p:ext uri="{BB962C8B-B14F-4D97-AF65-F5344CB8AC3E}">
        <p14:creationId xmlns:p14="http://schemas.microsoft.com/office/powerpoint/2010/main" val="2307648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vert="horz" wrap="square" lIns="0" tIns="0" rIns="0" bIns="0" rtlCol="0" anchor="b" anchorCtr="0">
            <a:noAutofit/>
          </a:bodyPr>
          <a:lstStyle/>
          <a:p>
            <a:pPr defTabSz="685298"/>
            <a:r>
              <a:rPr lang="en-US" dirty="0">
                <a:gradFill>
                  <a:gsLst>
                    <a:gs pos="0">
                      <a:schemeClr val="bg1"/>
                    </a:gs>
                    <a:gs pos="100000">
                      <a:schemeClr val="bg1"/>
                    </a:gs>
                  </a:gsLst>
                  <a:lin ang="5400000" scaled="0"/>
                </a:gradFill>
              </a:rPr>
              <a:t>Modern mobile friendly experience</a:t>
            </a:r>
          </a:p>
        </p:txBody>
      </p:sp>
      <p:sp>
        <p:nvSpPr>
          <p:cNvPr id="6" name="Text Placeholder 5"/>
          <p:cNvSpPr>
            <a:spLocks noGrp="1"/>
          </p:cNvSpPr>
          <p:nvPr>
            <p:ph type="body" sz="quarter" idx="10"/>
          </p:nvPr>
        </p:nvSpPr>
        <p:spPr/>
        <p:txBody>
          <a:bodyPr vert="horz" wrap="square" lIns="0" tIns="0" rIns="0" bIns="0" rtlCol="0">
            <a:noAutofit/>
          </a:bodyPr>
          <a:lstStyle/>
          <a:p>
            <a:pPr>
              <a:buClr>
                <a:schemeClr val="bg1"/>
              </a:buClr>
            </a:pPr>
            <a:r>
              <a:rPr lang="en-US" sz="1500" dirty="0"/>
              <a:t>Rich set of visual and interactive controls</a:t>
            </a:r>
          </a:p>
          <a:p>
            <a:pPr>
              <a:buClr>
                <a:schemeClr val="bg1"/>
              </a:buClr>
            </a:pPr>
            <a:r>
              <a:rPr lang="en-US" sz="1500" dirty="0"/>
              <a:t>Enriches the UI for a touch friendly interaction</a:t>
            </a:r>
          </a:p>
          <a:p>
            <a:pPr>
              <a:buClr>
                <a:schemeClr val="bg1"/>
              </a:buClr>
            </a:pPr>
            <a:r>
              <a:rPr lang="en-US" sz="1500" dirty="0"/>
              <a:t>Provides immersive mobile experience</a:t>
            </a:r>
          </a:p>
        </p:txBody>
      </p:sp>
      <p:grpSp>
        <p:nvGrpSpPr>
          <p:cNvPr id="10" name="Group 9"/>
          <p:cNvGrpSpPr/>
          <p:nvPr/>
        </p:nvGrpSpPr>
        <p:grpSpPr>
          <a:xfrm>
            <a:off x="4914900" y="592256"/>
            <a:ext cx="3987975" cy="2770327"/>
            <a:chOff x="732482" y="431077"/>
            <a:chExt cx="11459518" cy="8569055"/>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2482" y="431077"/>
              <a:ext cx="11459518" cy="8569055"/>
            </a:xfrm>
            <a:prstGeom prst="rect">
              <a:avLst/>
            </a:prstGeom>
            <a:ln>
              <a:noFill/>
            </a:ln>
            <a:effectLst/>
          </p:spPr>
        </p:pic>
        <p:grpSp>
          <p:nvGrpSpPr>
            <p:cNvPr id="14" name="Group 13"/>
            <p:cNvGrpSpPr/>
            <p:nvPr/>
          </p:nvGrpSpPr>
          <p:grpSpPr>
            <a:xfrm>
              <a:off x="2086677" y="1468508"/>
              <a:ext cx="8973689" cy="6617998"/>
              <a:chOff x="2086677" y="1468508"/>
              <a:chExt cx="8973689" cy="6617998"/>
            </a:xfrm>
          </p:grpSpPr>
          <p:pic>
            <p:nvPicPr>
              <p:cNvPr id="15" name="Picture 14"/>
              <p:cNvPicPr>
                <a:picLocks noChangeAspect="1"/>
              </p:cNvPicPr>
              <p:nvPr/>
            </p:nvPicPr>
            <p:blipFill rotWithShape="1">
              <a:blip r:embed="rId4"/>
              <a:srcRect l="24673"/>
              <a:stretch/>
            </p:blipFill>
            <p:spPr>
              <a:xfrm>
                <a:off x="2086677" y="1468508"/>
                <a:ext cx="8973689" cy="6617998"/>
              </a:xfrm>
              <a:prstGeom prst="rect">
                <a:avLst/>
              </a:prstGeom>
            </p:spPr>
          </p:pic>
          <p:pic>
            <p:nvPicPr>
              <p:cNvPr id="16" name="Picture 15"/>
              <p:cNvPicPr>
                <a:picLocks noChangeAspect="1"/>
              </p:cNvPicPr>
              <p:nvPr/>
            </p:nvPicPr>
            <p:blipFill rotWithShape="1">
              <a:blip r:embed="rId4"/>
              <a:srcRect r="83181" b="94243"/>
              <a:stretch/>
            </p:blipFill>
            <p:spPr>
              <a:xfrm>
                <a:off x="2086677" y="1479410"/>
                <a:ext cx="2093377" cy="402797"/>
              </a:xfrm>
              <a:prstGeom prst="rect">
                <a:avLst/>
              </a:prstGeom>
            </p:spPr>
          </p:pic>
        </p:grpSp>
      </p:grpSp>
      <p:pic>
        <p:nvPicPr>
          <p:cNvPr id="12" name="Picture 2"/>
          <p:cNvPicPr>
            <a:picLocks noChangeAspect="1"/>
          </p:cNvPicPr>
          <p:nvPr/>
        </p:nvPicPr>
        <p:blipFill>
          <a:blip r:embed="rId5"/>
          <a:stretch>
            <a:fillRect/>
          </a:stretch>
        </p:blipFill>
        <p:spPr>
          <a:xfrm>
            <a:off x="4972050" y="2053924"/>
            <a:ext cx="1436066" cy="2888267"/>
          </a:xfrm>
          <a:prstGeom prst="rect">
            <a:avLst/>
          </a:prstGeom>
        </p:spPr>
      </p:pic>
      <p:pic>
        <p:nvPicPr>
          <p:cNvPr id="13" name="Picture 12"/>
          <p:cNvPicPr>
            <a:picLocks noChangeAspect="1"/>
          </p:cNvPicPr>
          <p:nvPr/>
        </p:nvPicPr>
        <p:blipFill>
          <a:blip r:embed="rId6"/>
          <a:stretch>
            <a:fillRect/>
          </a:stretch>
        </p:blipFill>
        <p:spPr>
          <a:xfrm>
            <a:off x="3486151" y="2053923"/>
            <a:ext cx="1433920" cy="2888267"/>
          </a:xfrm>
          <a:prstGeom prst="rect">
            <a:avLst/>
          </a:prstGeom>
        </p:spPr>
      </p:pic>
      <p:sp>
        <p:nvSpPr>
          <p:cNvPr id="17" name="TextBox 16"/>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159959981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Task Based Experiences</a:t>
            </a:r>
          </a:p>
        </p:txBody>
      </p:sp>
      <p:sp>
        <p:nvSpPr>
          <p:cNvPr id="4" name="Text Placeholder 3"/>
          <p:cNvSpPr>
            <a:spLocks noGrp="1"/>
          </p:cNvSpPr>
          <p:nvPr>
            <p:ph type="body" sz="quarter" idx="10"/>
          </p:nvPr>
        </p:nvSpPr>
        <p:spPr/>
        <p:txBody>
          <a:bodyPr vert="horz" wrap="square" lIns="0" tIns="0" rIns="0" bIns="0" rtlCol="0" anchor="t">
            <a:noAutofit/>
          </a:bodyPr>
          <a:lstStyle/>
          <a:p>
            <a:pPr>
              <a:buClr>
                <a:schemeClr val="bg1"/>
              </a:buClr>
            </a:pPr>
            <a:r>
              <a:rPr lang="en-US" sz="1499" dirty="0"/>
              <a:t>Allows users to focus on the tasks they need to perform </a:t>
            </a:r>
          </a:p>
          <a:p>
            <a:pPr>
              <a:buClr>
                <a:schemeClr val="bg1"/>
              </a:buClr>
            </a:pPr>
            <a:r>
              <a:rPr lang="en-US" sz="1499" dirty="0"/>
              <a:t>Editable data from multiple entities brought together </a:t>
            </a:r>
          </a:p>
          <a:p>
            <a:pPr>
              <a:buClr>
                <a:schemeClr val="bg1"/>
              </a:buClr>
            </a:pPr>
            <a:r>
              <a:rPr lang="en-US" sz="1499" dirty="0"/>
              <a:t>Support for business logic and task branching</a:t>
            </a:r>
          </a:p>
        </p:txBody>
      </p:sp>
      <p:sp>
        <p:nvSpPr>
          <p:cNvPr id="9" name="TextBox 8"/>
          <p:cNvSpPr txBox="1"/>
          <p:nvPr/>
        </p:nvSpPr>
        <p:spPr>
          <a:xfrm>
            <a:off x="7484720" y="80530"/>
            <a:ext cx="1576295" cy="369088"/>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latin typeface="Segoe UI Light"/>
              </a:rPr>
              <a:t>NEW</a:t>
            </a:r>
          </a:p>
        </p:txBody>
      </p:sp>
      <p:pic>
        <p:nvPicPr>
          <p:cNvPr id="5" name="Picture 4"/>
          <p:cNvPicPr>
            <a:picLocks noChangeAspect="1"/>
          </p:cNvPicPr>
          <p:nvPr/>
        </p:nvPicPr>
        <p:blipFill>
          <a:blip r:embed="rId3"/>
          <a:stretch>
            <a:fillRect/>
          </a:stretch>
        </p:blipFill>
        <p:spPr>
          <a:xfrm>
            <a:off x="4994674" y="804862"/>
            <a:ext cx="4109516" cy="3135686"/>
          </a:xfrm>
          <a:prstGeom prst="rect">
            <a:avLst/>
          </a:prstGeom>
        </p:spPr>
      </p:pic>
      <p:pic>
        <p:nvPicPr>
          <p:cNvPr id="7" name="Picture 6"/>
          <p:cNvPicPr>
            <a:picLocks noChangeAspect="1"/>
          </p:cNvPicPr>
          <p:nvPr/>
        </p:nvPicPr>
        <p:blipFill>
          <a:blip r:embed="rId4"/>
          <a:stretch>
            <a:fillRect/>
          </a:stretch>
        </p:blipFill>
        <p:spPr>
          <a:xfrm>
            <a:off x="3943514" y="1486184"/>
            <a:ext cx="1676514" cy="3124412"/>
          </a:xfrm>
          <a:prstGeom prst="rect">
            <a:avLst/>
          </a:prstGeom>
        </p:spPr>
      </p:pic>
      <p:pic>
        <p:nvPicPr>
          <p:cNvPr id="11" name="Picture 10"/>
          <p:cNvPicPr>
            <a:picLocks noChangeAspect="1"/>
          </p:cNvPicPr>
          <p:nvPr/>
        </p:nvPicPr>
        <p:blipFill>
          <a:blip r:embed="rId5"/>
          <a:stretch>
            <a:fillRect/>
          </a:stretch>
        </p:blipFill>
        <p:spPr>
          <a:xfrm>
            <a:off x="3980260" y="1603774"/>
            <a:ext cx="1603064" cy="2707481"/>
          </a:xfrm>
          <a:prstGeom prst="rect">
            <a:avLst/>
          </a:prstGeom>
        </p:spPr>
      </p:pic>
      <p:sp>
        <p:nvSpPr>
          <p:cNvPr id="10" name="TextBox 9"/>
          <p:cNvSpPr txBox="1"/>
          <p:nvPr/>
        </p:nvSpPr>
        <p:spPr>
          <a:xfrm>
            <a:off x="2000251" y="4914901"/>
            <a:ext cx="1166088" cy="184666"/>
          </a:xfrm>
          <a:prstGeom prst="rect">
            <a:avLst/>
          </a:prstGeom>
          <a:noFill/>
        </p:spPr>
        <p:txBody>
          <a:bodyPr wrap="none" lIns="0" tIns="0" rIns="0" bIns="0" rtlCol="0">
            <a:spAutoFit/>
          </a:bodyPr>
          <a:lstStyle/>
          <a:p>
            <a:r>
              <a:rPr lang="en-US" sz="1200" dirty="0">
                <a:solidFill>
                  <a:schemeClr val="bg1"/>
                </a:solidFill>
              </a:rPr>
              <a:t>PREVIEW FEATURE</a:t>
            </a:r>
          </a:p>
        </p:txBody>
      </p:sp>
    </p:spTree>
    <p:extLst>
      <p:ext uri="{BB962C8B-B14F-4D97-AF65-F5344CB8AC3E}">
        <p14:creationId xmlns:p14="http://schemas.microsoft.com/office/powerpoint/2010/main" val="932563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Mitch Milam</a:t>
            </a:r>
            <a:endParaRPr lang="en-US" dirty="0"/>
          </a:p>
        </p:txBody>
      </p:sp>
      <p:sp>
        <p:nvSpPr>
          <p:cNvPr id="3" name="Content Placeholder 2"/>
          <p:cNvSpPr>
            <a:spLocks noGrp="1"/>
          </p:cNvSpPr>
          <p:nvPr>
            <p:ph idx="1"/>
          </p:nvPr>
        </p:nvSpPr>
        <p:spPr/>
        <p:txBody>
          <a:bodyPr>
            <a:normAutofit lnSpcReduction="10000"/>
          </a:bodyPr>
          <a:lstStyle/>
          <a:p>
            <a:pPr marL="0" indent="0">
              <a:buNone/>
            </a:pPr>
            <a:endParaRPr lang="en-US" dirty="0" smtClean="0"/>
          </a:p>
          <a:p>
            <a:pPr marL="0" indent="0">
              <a:buNone/>
            </a:pPr>
            <a:r>
              <a:rPr lang="en-US" dirty="0"/>
              <a:t>Dynamics CRM </a:t>
            </a:r>
            <a:r>
              <a:rPr lang="en-US" dirty="0" smtClean="0"/>
              <a:t>Architect</a:t>
            </a:r>
            <a:endParaRPr lang="en-US" sz="2400" dirty="0" smtClean="0">
              <a:hlinkClick r:id="rId2"/>
            </a:endParaRPr>
          </a:p>
          <a:p>
            <a:pPr lvl="1"/>
            <a:r>
              <a:rPr lang="en-US" sz="2400" dirty="0" smtClean="0"/>
              <a:t>Independent consultant</a:t>
            </a:r>
          </a:p>
          <a:p>
            <a:pPr lvl="1"/>
            <a:r>
              <a:rPr lang="en-US" sz="2400" dirty="0" smtClean="0"/>
              <a:t>10–time Dynamics CRM MVP</a:t>
            </a:r>
          </a:p>
          <a:p>
            <a:pPr lvl="1"/>
            <a:r>
              <a:rPr lang="en-US" sz="2400" dirty="0" smtClean="0"/>
              <a:t>Contact me:</a:t>
            </a:r>
          </a:p>
          <a:p>
            <a:pPr lvl="2"/>
            <a:r>
              <a:rPr lang="en-US" sz="2000" dirty="0" smtClean="0"/>
              <a:t>mitch@xrmcoaches.com</a:t>
            </a:r>
          </a:p>
          <a:p>
            <a:pPr lvl="2"/>
            <a:r>
              <a:rPr lang="en-US" sz="2000" dirty="0" smtClean="0"/>
              <a:t>Infinite–x.net</a:t>
            </a:r>
          </a:p>
          <a:p>
            <a:pPr lvl="2"/>
            <a:r>
              <a:rPr lang="en-US" sz="2000" dirty="0" smtClean="0"/>
              <a:t>@</a:t>
            </a:r>
            <a:r>
              <a:rPr lang="en-US" sz="2000" dirty="0" err="1" smtClean="0"/>
              <a:t>mitchmilam</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900" y="1600200"/>
            <a:ext cx="1562100" cy="2343150"/>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39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Mobile client </a:t>
            </a:r>
            <a:r>
              <a:rPr lang="en-US" dirty="0"/>
              <a:t>f</a:t>
            </a:r>
            <a:r>
              <a:rPr lang="en-US" dirty="0" smtClean="0"/>
              <a:t>orm </a:t>
            </a:r>
            <a:r>
              <a:rPr lang="en-US" dirty="0"/>
              <a:t>p</a:t>
            </a:r>
            <a:r>
              <a:rPr lang="en-US" dirty="0" smtClean="0"/>
              <a:t>review</a:t>
            </a:r>
            <a:endParaRPr lang="en-US" dirty="0"/>
          </a:p>
        </p:txBody>
      </p:sp>
      <p:sp>
        <p:nvSpPr>
          <p:cNvPr id="4" name="Text Placeholder 3"/>
          <p:cNvSpPr>
            <a:spLocks noGrp="1"/>
          </p:cNvSpPr>
          <p:nvPr>
            <p:ph type="body" sz="quarter" idx="10"/>
          </p:nvPr>
        </p:nvSpPr>
        <p:spPr/>
        <p:txBody>
          <a:bodyPr vert="horz" wrap="square" lIns="0" tIns="0" rIns="0" bIns="0" rtlCol="0">
            <a:noAutofit/>
          </a:bodyPr>
          <a:lstStyle/>
          <a:p>
            <a:pPr>
              <a:buClr>
                <a:schemeClr val="bg1"/>
              </a:buClr>
            </a:pPr>
            <a:r>
              <a:rPr lang="en-US" sz="1500" dirty="0"/>
              <a:t>High-fidelity preview of the mobile forms and dashboards when editing and applying customizations </a:t>
            </a:r>
          </a:p>
          <a:p>
            <a:pPr>
              <a:buClr>
                <a:schemeClr val="bg1"/>
              </a:buClr>
            </a:pPr>
            <a:r>
              <a:rPr lang="en-US" sz="1500" dirty="0"/>
              <a:t>Full preview of both phone and tablet form factors</a:t>
            </a:r>
          </a:p>
        </p:txBody>
      </p:sp>
      <p:pic>
        <p:nvPicPr>
          <p:cNvPr id="11" name="Picture 10"/>
          <p:cNvPicPr>
            <a:picLocks noChangeAspect="1"/>
          </p:cNvPicPr>
          <p:nvPr/>
        </p:nvPicPr>
        <p:blipFill>
          <a:blip r:embed="rId3"/>
          <a:stretch>
            <a:fillRect/>
          </a:stretch>
        </p:blipFill>
        <p:spPr>
          <a:xfrm>
            <a:off x="5657850" y="685800"/>
            <a:ext cx="3086100" cy="235851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4"/>
          <a:stretch>
            <a:fillRect/>
          </a:stretch>
        </p:blipFill>
        <p:spPr>
          <a:xfrm>
            <a:off x="3771900" y="2102649"/>
            <a:ext cx="3086100" cy="235851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 name="TextBox 5"/>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spTree>
    <p:extLst>
      <p:ext uri="{BB962C8B-B14F-4D97-AF65-F5344CB8AC3E}">
        <p14:creationId xmlns:p14="http://schemas.microsoft.com/office/powerpoint/2010/main" val="3197865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2118" b="18333"/>
          <a:stretch/>
        </p:blipFill>
        <p:spPr>
          <a:xfrm>
            <a:off x="4800600" y="551715"/>
            <a:ext cx="4114800" cy="2534385"/>
          </a:xfrm>
          <a:prstGeom prst="rect">
            <a:avLst/>
          </a:prstGeom>
          <a:effectLst/>
        </p:spPr>
      </p:pic>
      <p:pic>
        <p:nvPicPr>
          <p:cNvPr id="11" name="Picture 10"/>
          <p:cNvPicPr>
            <a:picLocks noChangeAspect="1"/>
          </p:cNvPicPr>
          <p:nvPr/>
        </p:nvPicPr>
        <p:blipFill>
          <a:blip r:embed="rId4"/>
          <a:stretch>
            <a:fillRect/>
          </a:stretch>
        </p:blipFill>
        <p:spPr>
          <a:xfrm>
            <a:off x="3429000" y="2083624"/>
            <a:ext cx="4114800" cy="2543235"/>
          </a:xfrm>
          <a:prstGeom prst="rect">
            <a:avLst/>
          </a:prstGeom>
        </p:spPr>
      </p:pic>
      <p:sp>
        <p:nvSpPr>
          <p:cNvPr id="10" name="Text Placeholder 1"/>
          <p:cNvSpPr>
            <a:spLocks noGrp="1"/>
          </p:cNvSpPr>
          <p:nvPr>
            <p:ph type="body" idx="1"/>
          </p:nvPr>
        </p:nvSpPr>
        <p:spPr/>
        <p:txBody>
          <a:bodyPr/>
          <a:lstStyle/>
          <a:p>
            <a:r>
              <a:rPr lang="en-US" dirty="0"/>
              <a:t>Web Resources and </a:t>
            </a:r>
            <a:r>
              <a:rPr lang="en-US" dirty="0" smtClean="0"/>
              <a:t>IFRAME</a:t>
            </a:r>
            <a:endParaRPr lang="en-US" dirty="0"/>
          </a:p>
        </p:txBody>
      </p:sp>
      <p:sp>
        <p:nvSpPr>
          <p:cNvPr id="12" name="Text Placeholder 3"/>
          <p:cNvSpPr>
            <a:spLocks noGrp="1"/>
          </p:cNvSpPr>
          <p:nvPr>
            <p:ph type="body" sz="quarter" idx="10"/>
          </p:nvPr>
        </p:nvSpPr>
        <p:spPr/>
        <p:txBody>
          <a:bodyPr vert="horz" wrap="square" lIns="0" tIns="0" rIns="0" bIns="0" rtlCol="0">
            <a:noAutofit/>
          </a:bodyPr>
          <a:lstStyle/>
          <a:p>
            <a:pPr>
              <a:buClr>
                <a:schemeClr val="bg1"/>
              </a:buClr>
            </a:pPr>
            <a:r>
              <a:rPr lang="en-US" sz="1500" dirty="0"/>
              <a:t>Extensibility and Integration within tablet apps for CRM</a:t>
            </a:r>
          </a:p>
          <a:p>
            <a:pPr>
              <a:buClr>
                <a:schemeClr val="bg1"/>
              </a:buClr>
            </a:pPr>
            <a:r>
              <a:rPr lang="en-US" sz="1500" dirty="0"/>
              <a:t>Custom UI and logic using Web Resources </a:t>
            </a:r>
          </a:p>
          <a:p>
            <a:pPr>
              <a:buClr>
                <a:schemeClr val="bg1"/>
              </a:buClr>
            </a:pPr>
            <a:r>
              <a:rPr lang="en-US" sz="1500" dirty="0"/>
              <a:t>Composition of services using IFRAME</a:t>
            </a:r>
          </a:p>
          <a:p>
            <a:pPr>
              <a:buClr>
                <a:schemeClr val="bg1"/>
              </a:buClr>
            </a:pPr>
            <a:r>
              <a:rPr lang="en-US" sz="1500" dirty="0"/>
              <a:t>Mashups extended to Windows 10</a:t>
            </a:r>
          </a:p>
        </p:txBody>
      </p:sp>
      <p:sp>
        <p:nvSpPr>
          <p:cNvPr id="6" name="TextBox 5"/>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spTree>
    <p:extLst>
      <p:ext uri="{BB962C8B-B14F-4D97-AF65-F5344CB8AC3E}">
        <p14:creationId xmlns:p14="http://schemas.microsoft.com/office/powerpoint/2010/main" val="2576644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Mobile management</a:t>
            </a:r>
          </a:p>
        </p:txBody>
      </p:sp>
      <p:sp>
        <p:nvSpPr>
          <p:cNvPr id="47" name="Text Placeholder 3"/>
          <p:cNvSpPr>
            <a:spLocks noGrp="1"/>
          </p:cNvSpPr>
          <p:nvPr>
            <p:ph type="body" sz="quarter" idx="10"/>
          </p:nvPr>
        </p:nvSpPr>
        <p:spPr/>
        <p:txBody>
          <a:bodyPr vert="horz" wrap="square" lIns="0" tIns="0" rIns="0" bIns="0" rtlCol="0">
            <a:noAutofit/>
          </a:bodyPr>
          <a:lstStyle/>
          <a:p>
            <a:pPr>
              <a:buClr>
                <a:schemeClr val="bg1"/>
              </a:buClr>
            </a:pPr>
            <a:r>
              <a:rPr lang="en-US" sz="1500" dirty="0"/>
              <a:t>Protect enterprise data using Microsoft Intune </a:t>
            </a:r>
          </a:p>
          <a:p>
            <a:pPr>
              <a:buClr>
                <a:schemeClr val="bg1"/>
              </a:buClr>
            </a:pPr>
            <a:r>
              <a:rPr lang="en-US" sz="1500" dirty="0"/>
              <a:t>Policy Managed apps for iPad and iPhone</a:t>
            </a:r>
          </a:p>
          <a:p>
            <a:pPr>
              <a:buClr>
                <a:schemeClr val="bg1"/>
              </a:buClr>
            </a:pPr>
            <a:endParaRPr lang="en-US" sz="15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4591" y="457200"/>
            <a:ext cx="4127340" cy="919992"/>
          </a:xfrm>
          <a:prstGeom prst="rect">
            <a:avLst/>
          </a:prstGeom>
        </p:spPr>
      </p:pic>
      <p:grpSp>
        <p:nvGrpSpPr>
          <p:cNvPr id="15" name="Group 14"/>
          <p:cNvGrpSpPr>
            <a:grpSpLocks noChangeAspect="1"/>
          </p:cNvGrpSpPr>
          <p:nvPr/>
        </p:nvGrpSpPr>
        <p:grpSpPr>
          <a:xfrm>
            <a:off x="4776197" y="1848951"/>
            <a:ext cx="2541420" cy="1900391"/>
            <a:chOff x="8354918" y="3567723"/>
            <a:chExt cx="3887145" cy="2906681"/>
          </a:xfrm>
        </p:grpSpPr>
        <p:pic>
          <p:nvPicPr>
            <p:cNvPr id="16" name="Picture 1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54918" y="3567723"/>
              <a:ext cx="3887145" cy="2906681"/>
            </a:xfrm>
            <a:prstGeom prst="rect">
              <a:avLst/>
            </a:prstGeom>
            <a:ln>
              <a:noFill/>
            </a:ln>
            <a:effectLst/>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43449" y="3843418"/>
              <a:ext cx="3140385" cy="2355290"/>
            </a:xfrm>
            <a:prstGeom prst="rect">
              <a:avLst/>
            </a:prstGeom>
          </p:spPr>
        </p:pic>
      </p:grpSp>
      <p:grpSp>
        <p:nvGrpSpPr>
          <p:cNvPr id="20" name="Group 19"/>
          <p:cNvGrpSpPr>
            <a:grpSpLocks noChangeAspect="1"/>
          </p:cNvGrpSpPr>
          <p:nvPr/>
        </p:nvGrpSpPr>
        <p:grpSpPr>
          <a:xfrm>
            <a:off x="3824045" y="1602956"/>
            <a:ext cx="1164338" cy="2382276"/>
            <a:chOff x="5400550" y="1554483"/>
            <a:chExt cx="2104973" cy="4306850"/>
          </a:xfrm>
        </p:grpSpPr>
        <p:grpSp>
          <p:nvGrpSpPr>
            <p:cNvPr id="12" name="Group 11"/>
            <p:cNvGrpSpPr/>
            <p:nvPr/>
          </p:nvGrpSpPr>
          <p:grpSpPr>
            <a:xfrm>
              <a:off x="5400550" y="1554483"/>
              <a:ext cx="2104973" cy="4306850"/>
              <a:chOff x="5165751" y="1211263"/>
              <a:chExt cx="2104973" cy="4306850"/>
            </a:xfrm>
          </p:grpSpPr>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5751" y="1211263"/>
                <a:ext cx="2104973" cy="4306850"/>
              </a:xfrm>
              <a:prstGeom prst="rect">
                <a:avLst/>
              </a:prstGeom>
              <a:noFill/>
              <a:effectLst>
                <a:reflection blurRad="6350" stA="9000" endPos="20000" dir="5400000" sy="-100000" algn="bl" rotWithShape="0"/>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738" y="1752600"/>
                <a:ext cx="1818224" cy="3229740"/>
              </a:xfrm>
              <a:prstGeom prst="rect">
                <a:avLst/>
              </a:prstGeom>
            </p:spPr>
          </p:pic>
        </p:grpSp>
        <p:pic>
          <p:nvPicPr>
            <p:cNvPr id="19" name="Picture 1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20138" y="2121221"/>
              <a:ext cx="1856615" cy="3191639"/>
            </a:xfrm>
            <a:prstGeom prst="rect">
              <a:avLst/>
            </a:prstGeom>
            <a:ln>
              <a:noFill/>
            </a:ln>
            <a:effectLst>
              <a:outerShdw blurRad="292100" dist="139700" dir="2700000" algn="tl" rotWithShape="0">
                <a:srgbClr val="333333">
                  <a:alpha val="65000"/>
                </a:srgbClr>
              </a:outerShdw>
            </a:effectLst>
          </p:spPr>
        </p:pic>
      </p:grpSp>
      <p:grpSp>
        <p:nvGrpSpPr>
          <p:cNvPr id="8" name="Group 7"/>
          <p:cNvGrpSpPr/>
          <p:nvPr/>
        </p:nvGrpSpPr>
        <p:grpSpPr>
          <a:xfrm>
            <a:off x="6729665" y="1602957"/>
            <a:ext cx="2344271" cy="3192194"/>
            <a:chOff x="8973634" y="2136937"/>
            <a:chExt cx="3126509" cy="4257368"/>
          </a:xfrm>
        </p:grpSpPr>
        <p:pic>
          <p:nvPicPr>
            <p:cNvPr id="21" name="Picture 25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443842" y="2136937"/>
              <a:ext cx="2260458" cy="3035916"/>
            </a:xfrm>
            <a:prstGeom prst="roundRect">
              <a:avLst>
                <a:gd name="adj" fmla="val 5895"/>
              </a:avLst>
            </a:prstGeom>
          </p:spPr>
        </p:pic>
        <p:pic>
          <p:nvPicPr>
            <p:cNvPr id="22" name="Picture 63"/>
            <p:cNvPicPr>
              <a:picLocks noChangeAspect="1"/>
            </p:cNvPicPr>
            <p:nvPr/>
          </p:nvPicPr>
          <p:blipFill>
            <a:blip r:embed="rId10"/>
            <a:stretch>
              <a:fillRect/>
            </a:stretch>
          </p:blipFill>
          <p:spPr>
            <a:xfrm>
              <a:off x="9691251" y="3286579"/>
              <a:ext cx="1765640" cy="498581"/>
            </a:xfrm>
            <a:prstGeom prst="rect">
              <a:avLst/>
            </a:prstGeom>
          </p:spPr>
        </p:pic>
        <p:sp>
          <p:nvSpPr>
            <p:cNvPr id="23" name="Rectangle 64"/>
            <p:cNvSpPr/>
            <p:nvPr/>
          </p:nvSpPr>
          <p:spPr>
            <a:xfrm>
              <a:off x="9691251" y="3718985"/>
              <a:ext cx="1765640" cy="11539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6">
                <a:solidFill>
                  <a:prstClr val="white"/>
                </a:solidFill>
              </a:endParaRPr>
            </a:p>
          </p:txBody>
        </p:sp>
        <p:pic>
          <p:nvPicPr>
            <p:cNvPr id="24" name="Picture 65"/>
            <p:cNvPicPr>
              <a:picLocks noChangeAspect="1"/>
            </p:cNvPicPr>
            <p:nvPr/>
          </p:nvPicPr>
          <p:blipFill>
            <a:blip r:embed="rId11"/>
            <a:stretch>
              <a:fillRect/>
            </a:stretch>
          </p:blipFill>
          <p:spPr>
            <a:xfrm>
              <a:off x="10181448" y="3927151"/>
              <a:ext cx="405555" cy="420462"/>
            </a:xfrm>
            <a:prstGeom prst="rect">
              <a:avLst/>
            </a:prstGeom>
          </p:spPr>
        </p:pic>
        <p:pic>
          <p:nvPicPr>
            <p:cNvPr id="25" name="Picture 66"/>
            <p:cNvPicPr>
              <a:picLocks noChangeAspect="1"/>
            </p:cNvPicPr>
            <p:nvPr/>
          </p:nvPicPr>
          <p:blipFill>
            <a:blip r:embed="rId12"/>
            <a:stretch>
              <a:fillRect/>
            </a:stretch>
          </p:blipFill>
          <p:spPr>
            <a:xfrm>
              <a:off x="11032441" y="4379190"/>
              <a:ext cx="395738" cy="412538"/>
            </a:xfrm>
            <a:prstGeom prst="rect">
              <a:avLst/>
            </a:prstGeom>
          </p:spPr>
        </p:pic>
        <p:pic>
          <p:nvPicPr>
            <p:cNvPr id="26" name="Picture 67"/>
            <p:cNvPicPr>
              <a:picLocks noChangeAspect="1"/>
            </p:cNvPicPr>
            <p:nvPr/>
          </p:nvPicPr>
          <p:blipFill>
            <a:blip r:embed="rId13"/>
            <a:stretch>
              <a:fillRect/>
            </a:stretch>
          </p:blipFill>
          <p:spPr>
            <a:xfrm>
              <a:off x="10618177" y="3933689"/>
              <a:ext cx="404516" cy="408799"/>
            </a:xfrm>
            <a:prstGeom prst="rect">
              <a:avLst/>
            </a:prstGeom>
          </p:spPr>
        </p:pic>
        <p:pic>
          <p:nvPicPr>
            <p:cNvPr id="27" name="Picture 68"/>
            <p:cNvPicPr>
              <a:picLocks noChangeAspect="1"/>
            </p:cNvPicPr>
            <p:nvPr/>
          </p:nvPicPr>
          <p:blipFill>
            <a:blip r:embed="rId14"/>
            <a:stretch>
              <a:fillRect/>
            </a:stretch>
          </p:blipFill>
          <p:spPr>
            <a:xfrm>
              <a:off x="9719287" y="3914545"/>
              <a:ext cx="434124" cy="436856"/>
            </a:xfrm>
            <a:prstGeom prst="rect">
              <a:avLst/>
            </a:prstGeom>
          </p:spPr>
        </p:pic>
        <p:pic>
          <p:nvPicPr>
            <p:cNvPr id="28" name="Picture 69"/>
            <p:cNvPicPr>
              <a:picLocks noChangeAspect="1"/>
            </p:cNvPicPr>
            <p:nvPr/>
          </p:nvPicPr>
          <p:blipFill>
            <a:blip r:embed="rId15"/>
            <a:stretch>
              <a:fillRect/>
            </a:stretch>
          </p:blipFill>
          <p:spPr>
            <a:xfrm>
              <a:off x="11032441" y="3923533"/>
              <a:ext cx="394464" cy="419957"/>
            </a:xfrm>
            <a:prstGeom prst="rect">
              <a:avLst/>
            </a:prstGeom>
          </p:spPr>
        </p:pic>
        <p:sp>
          <p:nvSpPr>
            <p:cNvPr id="29" name="TextBox 70"/>
            <p:cNvSpPr txBox="1"/>
            <p:nvPr/>
          </p:nvSpPr>
          <p:spPr>
            <a:xfrm>
              <a:off x="9813874" y="3318255"/>
              <a:ext cx="1662842" cy="537899"/>
            </a:xfrm>
            <a:prstGeom prst="rect">
              <a:avLst/>
            </a:prstGeom>
            <a:noFill/>
          </p:spPr>
          <p:txBody>
            <a:bodyPr wrap="square" lIns="71319" tIns="114111" rIns="142638" bIns="114111" rtlCol="0">
              <a:spAutoFit/>
            </a:bodyPr>
            <a:lstStyle/>
            <a:p>
              <a:pPr algn="ctr" defTabSz="713153" fontAlgn="base">
                <a:lnSpc>
                  <a:spcPct val="90000"/>
                </a:lnSpc>
                <a:spcBef>
                  <a:spcPct val="0"/>
                </a:spcBef>
                <a:spcAft>
                  <a:spcPts val="468"/>
                </a:spcAft>
              </a:pPr>
              <a:r>
                <a:rPr lang="en-US" sz="1248" dirty="0">
                  <a:solidFill>
                    <a:srgbClr val="002050"/>
                  </a:solidFill>
                  <a:latin typeface="Segoe UI" charset="0"/>
                  <a:ea typeface="ＭＳ Ｐゴシック" charset="0"/>
                </a:rPr>
                <a:t>Corporate</a:t>
              </a:r>
            </a:p>
          </p:txBody>
        </p:sp>
        <p:sp>
          <p:nvSpPr>
            <p:cNvPr id="30" name="Freeform 72"/>
            <p:cNvSpPr/>
            <p:nvPr/>
          </p:nvSpPr>
          <p:spPr>
            <a:xfrm>
              <a:off x="9681051" y="2400622"/>
              <a:ext cx="1794139" cy="1250239"/>
            </a:xfrm>
            <a:custGeom>
              <a:avLst/>
              <a:gdLst>
                <a:gd name="connsiteX0" fmla="*/ 0 w 1725223"/>
                <a:gd name="connsiteY0" fmla="*/ 0 h 1036146"/>
                <a:gd name="connsiteX1" fmla="*/ 1725223 w 1725223"/>
                <a:gd name="connsiteY1" fmla="*/ 0 h 1036146"/>
                <a:gd name="connsiteX2" fmla="*/ 1725223 w 1725223"/>
                <a:gd name="connsiteY2" fmla="*/ 966887 h 1036146"/>
                <a:gd name="connsiteX3" fmla="*/ 1705230 w 1725223"/>
                <a:gd name="connsiteY3" fmla="*/ 954736 h 1036146"/>
                <a:gd name="connsiteX4" fmla="*/ 919588 w 1725223"/>
                <a:gd name="connsiteY4" fmla="*/ 755717 h 1036146"/>
                <a:gd name="connsiteX5" fmla="*/ 133946 w 1725223"/>
                <a:gd name="connsiteY5" fmla="*/ 954736 h 1036146"/>
                <a:gd name="connsiteX6" fmla="*/ 0 w 1725223"/>
                <a:gd name="connsiteY6" fmla="*/ 1036146 h 103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23" h="1036146">
                  <a:moveTo>
                    <a:pt x="0" y="0"/>
                  </a:moveTo>
                  <a:lnTo>
                    <a:pt x="1725223" y="0"/>
                  </a:lnTo>
                  <a:lnTo>
                    <a:pt x="1725223" y="966887"/>
                  </a:lnTo>
                  <a:lnTo>
                    <a:pt x="1705230" y="954736"/>
                  </a:lnTo>
                  <a:cubicBezTo>
                    <a:pt x="1471688" y="827813"/>
                    <a:pt x="1204054" y="755717"/>
                    <a:pt x="919588" y="755717"/>
                  </a:cubicBezTo>
                  <a:cubicBezTo>
                    <a:pt x="635122" y="755717"/>
                    <a:pt x="367488" y="827813"/>
                    <a:pt x="133946" y="954736"/>
                  </a:cubicBezTo>
                  <a:lnTo>
                    <a:pt x="0" y="10361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6">
                <a:solidFill>
                  <a:prstClr val="white"/>
                </a:solidFill>
              </a:endParaRPr>
            </a:p>
          </p:txBody>
        </p:sp>
        <p:sp>
          <p:nvSpPr>
            <p:cNvPr id="31" name="TextBox 74"/>
            <p:cNvSpPr txBox="1"/>
            <p:nvPr/>
          </p:nvSpPr>
          <p:spPr>
            <a:xfrm>
              <a:off x="10200934" y="2902825"/>
              <a:ext cx="1798078" cy="537899"/>
            </a:xfrm>
            <a:prstGeom prst="rect">
              <a:avLst/>
            </a:prstGeom>
            <a:noFill/>
          </p:spPr>
          <p:txBody>
            <a:bodyPr wrap="square" lIns="71319" tIns="114111" rIns="142638" bIns="114111" rtlCol="0">
              <a:spAutoFit/>
            </a:bodyPr>
            <a:lstStyle/>
            <a:p>
              <a:pPr defTabSz="713153" fontAlgn="base">
                <a:lnSpc>
                  <a:spcPct val="90000"/>
                </a:lnSpc>
                <a:spcBef>
                  <a:spcPct val="0"/>
                </a:spcBef>
                <a:spcAft>
                  <a:spcPts val="468"/>
                </a:spcAft>
              </a:pPr>
              <a:r>
                <a:rPr lang="en-US" sz="1248" dirty="0">
                  <a:solidFill>
                    <a:srgbClr val="FFFFFF"/>
                  </a:solidFill>
                  <a:latin typeface="Segoe UI" charset="0"/>
                  <a:ea typeface="ＭＳ Ｐゴシック" charset="0"/>
                </a:rPr>
                <a:t>Personal</a:t>
              </a:r>
            </a:p>
          </p:txBody>
        </p:sp>
        <p:pic>
          <p:nvPicPr>
            <p:cNvPr id="32" name="Picture 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29506" y="2766780"/>
              <a:ext cx="665760" cy="683474"/>
            </a:xfrm>
            <a:prstGeom prst="rect">
              <a:avLst/>
            </a:prstGeom>
          </p:spPr>
        </p:pic>
        <p:pic>
          <p:nvPicPr>
            <p:cNvPr id="33"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29946" y="2998250"/>
              <a:ext cx="308587" cy="328530"/>
            </a:xfrm>
            <a:prstGeom prst="rect">
              <a:avLst/>
            </a:prstGeom>
          </p:spPr>
        </p:pic>
        <p:sp>
          <p:nvSpPr>
            <p:cNvPr id="34" name="Oval 84"/>
            <p:cNvSpPr/>
            <p:nvPr/>
          </p:nvSpPr>
          <p:spPr bwMode="auto">
            <a:xfrm>
              <a:off x="9152346" y="3328911"/>
              <a:ext cx="2947797" cy="2759596"/>
            </a:xfrm>
            <a:prstGeom prst="ellipse">
              <a:avLst/>
            </a:prstGeom>
            <a:noFill/>
            <a:ln w="38100" cap="flat" cmpd="sng" algn="ctr">
              <a:solidFill>
                <a:srgbClr val="FFC000"/>
              </a:solidFill>
              <a:prstDash val="solid"/>
              <a:headEnd type="none" w="med" len="med"/>
              <a:tailEnd type="none" w="med" len="med"/>
            </a:ln>
            <a:effectLst/>
          </p:spPr>
          <p:txBody>
            <a:bodyPr rot="0" spcFirstLastPara="0" vertOverflow="overflow" horzOverflow="overflow" vert="horz" wrap="square" lIns="145478" tIns="116384" rIns="145478" bIns="116384" numCol="1" spcCol="0" rtlCol="0" fromWordArt="0" anchor="t" anchorCtr="0" forceAA="0" compatLnSpc="1">
              <a:prstTxWarp prst="textNoShape">
                <a:avLst/>
              </a:prstTxWarp>
              <a:noAutofit/>
            </a:bodyPr>
            <a:lstStyle/>
            <a:p>
              <a:pPr algn="ctr" defTabSz="741719" fontAlgn="base">
                <a:lnSpc>
                  <a:spcPct val="90000"/>
                </a:lnSpc>
                <a:spcBef>
                  <a:spcPct val="0"/>
                </a:spcBef>
                <a:spcAft>
                  <a:spcPct val="0"/>
                </a:spcAft>
                <a:defRPr/>
              </a:pPr>
              <a:endParaRPr lang="en-US" sz="191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88"/>
            <p:cNvPicPr>
              <a:picLocks noChangeAspect="1"/>
            </p:cNvPicPr>
            <p:nvPr/>
          </p:nvPicPr>
          <p:blipFill>
            <a:blip r:embed="rId18"/>
            <a:stretch>
              <a:fillRect/>
            </a:stretch>
          </p:blipFill>
          <p:spPr>
            <a:xfrm>
              <a:off x="10047004" y="2450868"/>
              <a:ext cx="427468" cy="448021"/>
            </a:xfrm>
            <a:prstGeom prst="rect">
              <a:avLst/>
            </a:prstGeom>
          </p:spPr>
        </p:pic>
        <p:pic>
          <p:nvPicPr>
            <p:cNvPr id="37" name="Picture 89"/>
            <p:cNvPicPr>
              <a:picLocks noChangeAspect="1"/>
            </p:cNvPicPr>
            <p:nvPr/>
          </p:nvPicPr>
          <p:blipFill>
            <a:blip r:embed="rId19"/>
            <a:stretch>
              <a:fillRect/>
            </a:stretch>
          </p:blipFill>
          <p:spPr>
            <a:xfrm>
              <a:off x="9659435" y="2987103"/>
              <a:ext cx="404802" cy="422676"/>
            </a:xfrm>
            <a:prstGeom prst="rect">
              <a:avLst/>
            </a:prstGeom>
          </p:spPr>
        </p:pic>
        <p:pic>
          <p:nvPicPr>
            <p:cNvPr id="38" name="Picture 4" descr="http://ts2.mm.bing.net/th?&amp;id=HN.608001291450647668&amp;w=366&amp;h=366&amp;c=0&amp;pid=1.9&amp;rs=0&amp;p=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700447" y="2455862"/>
              <a:ext cx="391551" cy="416856"/>
            </a:xfrm>
            <a:prstGeom prst="roundRect">
              <a:avLst/>
            </a:prstGeom>
            <a:noFill/>
            <a:extLst>
              <a:ext uri="{909E8E84-426E-40DD-AFC4-6F175D3DCCD1}">
                <a14:hiddenFill xmlns:a14="http://schemas.microsoft.com/office/drawing/2010/main">
                  <a:solidFill>
                    <a:srgbClr val="FFFFFF"/>
                  </a:solidFill>
                </a14:hiddenFill>
              </a:ext>
            </a:extLst>
          </p:spPr>
        </p:pic>
        <p:sp>
          <p:nvSpPr>
            <p:cNvPr id="39" name="Rounded Rectangle 91"/>
            <p:cNvSpPr/>
            <p:nvPr/>
          </p:nvSpPr>
          <p:spPr bwMode="auto">
            <a:xfrm>
              <a:off x="10627445" y="4387836"/>
              <a:ext cx="378428" cy="389570"/>
            </a:xfrm>
            <a:prstGeom prst="round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ctr" anchorCtr="0" compatLnSpc="1">
              <a:prstTxWarp prst="textNoShape">
                <a:avLst/>
              </a:prstTxWarp>
            </a:bodyPr>
            <a:lstStyle/>
            <a:p>
              <a:pPr algn="ctr" defTabSz="699089" fontAlgn="base">
                <a:spcBef>
                  <a:spcPct val="0"/>
                </a:spcBef>
                <a:spcAft>
                  <a:spcPct val="0"/>
                </a:spcAft>
              </a:pPr>
              <a:endParaRPr lang="en-US" sz="600" dirty="0">
                <a:gradFill>
                  <a:gsLst>
                    <a:gs pos="16814">
                      <a:srgbClr val="FFFFFF"/>
                    </a:gs>
                    <a:gs pos="46000">
                      <a:srgbClr val="FFFFFF"/>
                    </a:gs>
                  </a:gsLst>
                  <a:lin ang="5400000" scaled="0"/>
                </a:gradFill>
              </a:endParaRPr>
            </a:p>
          </p:txBody>
        </p:sp>
        <p:pic>
          <p:nvPicPr>
            <p:cNvPr id="40" name="Picture 92"/>
            <p:cNvPicPr>
              <a:picLocks noChangeAspect="1"/>
            </p:cNvPicPr>
            <p:nvPr/>
          </p:nvPicPr>
          <p:blipFill>
            <a:blip r:embed="rId21"/>
            <a:stretch>
              <a:fillRect/>
            </a:stretch>
          </p:blipFill>
          <p:spPr>
            <a:xfrm>
              <a:off x="10654898" y="4411385"/>
              <a:ext cx="319900" cy="342543"/>
            </a:xfrm>
            <a:prstGeom prst="rect">
              <a:avLst/>
            </a:prstGeom>
          </p:spPr>
        </p:pic>
        <p:sp>
          <p:nvSpPr>
            <p:cNvPr id="42" name="Rounded Rectangle 94"/>
            <p:cNvSpPr/>
            <p:nvPr/>
          </p:nvSpPr>
          <p:spPr bwMode="auto">
            <a:xfrm>
              <a:off x="10184525" y="4402157"/>
              <a:ext cx="378428" cy="389570"/>
            </a:xfrm>
            <a:prstGeom prst="round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ctr" anchorCtr="0" compatLnSpc="1">
              <a:prstTxWarp prst="textNoShape">
                <a:avLst/>
              </a:prstTxWarp>
            </a:bodyPr>
            <a:lstStyle/>
            <a:p>
              <a:pPr algn="ctr" defTabSz="699089" fontAlgn="base">
                <a:spcBef>
                  <a:spcPct val="0"/>
                </a:spcBef>
                <a:spcAft>
                  <a:spcPct val="0"/>
                </a:spcAft>
              </a:pPr>
              <a:r>
                <a:rPr lang="en-US" sz="600" dirty="0">
                  <a:gradFill>
                    <a:gsLst>
                      <a:gs pos="16814">
                        <a:srgbClr val="FFFFFF"/>
                      </a:gs>
                      <a:gs pos="46000">
                        <a:srgbClr val="FFFFFF"/>
                      </a:gs>
                    </a:gsLst>
                    <a:lin ang="5400000" scaled="0"/>
                  </a:gradFill>
                </a:rPr>
                <a:t>LOB App #2</a:t>
              </a:r>
            </a:p>
          </p:txBody>
        </p:sp>
        <p:pic>
          <p:nvPicPr>
            <p:cNvPr id="43" name="Picture 95"/>
            <p:cNvPicPr>
              <a:picLocks noChangeAspect="1"/>
            </p:cNvPicPr>
            <p:nvPr/>
          </p:nvPicPr>
          <p:blipFill>
            <a:blip r:embed="rId22"/>
            <a:stretch>
              <a:fillRect/>
            </a:stretch>
          </p:blipFill>
          <p:spPr>
            <a:xfrm>
              <a:off x="11475191" y="5590567"/>
              <a:ext cx="246328" cy="387273"/>
            </a:xfrm>
            <a:prstGeom prst="rect">
              <a:avLst/>
            </a:prstGeom>
          </p:spPr>
        </p:pic>
        <p:grpSp>
          <p:nvGrpSpPr>
            <p:cNvPr id="7" name="Group 6"/>
            <p:cNvGrpSpPr/>
            <p:nvPr/>
          </p:nvGrpSpPr>
          <p:grpSpPr>
            <a:xfrm>
              <a:off x="8973634" y="5022705"/>
              <a:ext cx="1371600" cy="1371600"/>
              <a:chOff x="8973634" y="5022705"/>
              <a:chExt cx="1371600" cy="1371600"/>
            </a:xfrm>
          </p:grpSpPr>
          <p:pic>
            <p:nvPicPr>
              <p:cNvPr id="46" name="Picture 6"/>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8973634" y="5022705"/>
                <a:ext cx="1371600" cy="1371600"/>
              </a:xfrm>
              <a:prstGeom prst="rect">
                <a:avLst/>
              </a:prstGeom>
              <a:noFill/>
            </p:spPr>
          </p:pic>
          <p:sp>
            <p:nvSpPr>
              <p:cNvPr id="45" name="Rectangle 97"/>
              <p:cNvSpPr/>
              <p:nvPr/>
            </p:nvSpPr>
            <p:spPr bwMode="auto">
              <a:xfrm>
                <a:off x="9155909" y="5429647"/>
                <a:ext cx="1040721" cy="3101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2638" tIns="114111" rIns="142638" bIns="114111" numCol="1" spcCol="0" rtlCol="0" fromWordArt="0" anchor="t" anchorCtr="0" forceAA="0" compatLnSpc="1">
                <a:prstTxWarp prst="textNoShape">
                  <a:avLst/>
                </a:prstTxWarp>
                <a:noAutofit/>
              </a:bodyPr>
              <a:lstStyle/>
              <a:p>
                <a:pPr algn="ctr" defTabSz="727247"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latin typeface="Segoe UI"/>
                    <a:ea typeface="Segoe UI" pitchFamily="34" charset="0"/>
                    <a:cs typeface="Segoe UI" pitchFamily="34" charset="0"/>
                  </a:rPr>
                  <a:t>Microsoft</a:t>
                </a:r>
              </a:p>
              <a:p>
                <a:pPr algn="ctr" defTabSz="727247"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latin typeface="Segoe UI"/>
                    <a:ea typeface="Segoe UI" pitchFamily="34" charset="0"/>
                    <a:cs typeface="Segoe UI" pitchFamily="34" charset="0"/>
                  </a:rPr>
                  <a:t>Intune</a:t>
                </a:r>
              </a:p>
            </p:txBody>
          </p:sp>
        </p:grpSp>
        <p:pic>
          <p:nvPicPr>
            <p:cNvPr id="5" name="Picture 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720072" y="4379976"/>
              <a:ext cx="438912" cy="438912"/>
            </a:xfrm>
            <a:prstGeom prst="rect">
              <a:avLst/>
            </a:prstGeom>
          </p:spPr>
        </p:pic>
      </p:grpSp>
      <p:sp>
        <p:nvSpPr>
          <p:cNvPr id="41" name="TextBox 40"/>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1730282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6400801" y="1093337"/>
            <a:ext cx="2628900" cy="1081065"/>
          </a:xfrm>
          <a:prstGeom prst="rect">
            <a:avLst/>
          </a:prstGeom>
          <a:solidFill>
            <a:schemeClr val="tx2">
              <a:lumMod val="60000"/>
              <a:lumOff val="40000"/>
            </a:schemeClr>
          </a:solidFill>
        </p:spPr>
        <p:txBody>
          <a:bodyPr wrap="square" rtlCol="0">
            <a:spAutoFit/>
          </a:bodyPr>
          <a:lstStyle/>
          <a:p>
            <a:pPr marL="218577" indent="-218577">
              <a:buFont typeface="Arial" panose="020B0604020202020204" pitchFamily="34" charset="0"/>
              <a:buChar char="•"/>
            </a:pPr>
            <a:r>
              <a:rPr lang="en-US" sz="1071" dirty="0">
                <a:solidFill>
                  <a:prstClr val="white"/>
                </a:solidFill>
                <a:latin typeface="Segoe UI Light" panose="020B0502040204020203" pitchFamily="34" charset="0"/>
                <a:cs typeface="Segoe UI Light" panose="020B0502040204020203" pitchFamily="34" charset="0"/>
              </a:rPr>
              <a:t>Full protection as the entire DB is encrypted</a:t>
            </a:r>
          </a:p>
          <a:p>
            <a:pPr marL="218577" indent="-218577">
              <a:buFont typeface="Arial" panose="020B0604020202020204" pitchFamily="34" charset="0"/>
              <a:buChar char="•"/>
            </a:pPr>
            <a:r>
              <a:rPr lang="en-US" sz="1071" dirty="0">
                <a:solidFill>
                  <a:prstClr val="white"/>
                </a:solidFill>
                <a:latin typeface="Segoe UI Light" panose="020B0502040204020203" pitchFamily="34" charset="0"/>
                <a:cs typeface="Segoe UI Light" panose="020B0502040204020203" pitchFamily="34" charset="0"/>
              </a:rPr>
              <a:t>Keys are managed by Microsoft per Microsoft security policies</a:t>
            </a:r>
          </a:p>
          <a:p>
            <a:pPr marL="218577" indent="-218577">
              <a:buFont typeface="Arial" panose="020B0604020202020204" pitchFamily="34" charset="0"/>
              <a:buChar char="•"/>
            </a:pPr>
            <a:r>
              <a:rPr lang="en-US" sz="1071" dirty="0">
                <a:solidFill>
                  <a:prstClr val="white"/>
                </a:solidFill>
                <a:latin typeface="Segoe UI Light" panose="020B0502040204020203" pitchFamily="34" charset="0"/>
                <a:cs typeface="Segoe UI Light" panose="020B0502040204020203" pitchFamily="34" charset="0"/>
              </a:rPr>
              <a:t>No code changes required and full compatibility</a:t>
            </a:r>
          </a:p>
        </p:txBody>
      </p:sp>
      <p:sp>
        <p:nvSpPr>
          <p:cNvPr id="23" name="TextBox 22"/>
          <p:cNvSpPr txBox="1"/>
          <p:nvPr/>
        </p:nvSpPr>
        <p:spPr>
          <a:xfrm>
            <a:off x="6400801" y="2899023"/>
            <a:ext cx="2628900" cy="916276"/>
          </a:xfrm>
          <a:prstGeom prst="rect">
            <a:avLst/>
          </a:prstGeom>
          <a:solidFill>
            <a:schemeClr val="tx2">
              <a:lumMod val="60000"/>
              <a:lumOff val="40000"/>
            </a:schemeClr>
          </a:solidFill>
        </p:spPr>
        <p:txBody>
          <a:bodyPr wrap="square" rtlCol="0" anchor="ctr">
            <a:spAutoFit/>
          </a:bodyPr>
          <a:lstStyle/>
          <a:p>
            <a:pPr marL="218577" indent="-218577">
              <a:buFont typeface="Arial" panose="020B0604020202020204" pitchFamily="34" charset="0"/>
              <a:buChar char="•"/>
            </a:pPr>
            <a:r>
              <a:rPr lang="en-US" sz="1071" dirty="0">
                <a:solidFill>
                  <a:prstClr val="white"/>
                </a:solidFill>
                <a:latin typeface="Segoe UI Light" panose="020B0502040204020203" pitchFamily="34" charset="0"/>
                <a:cs typeface="Segoe UI Light" panose="020B0502040204020203" pitchFamily="34" charset="0"/>
              </a:rPr>
              <a:t>Customers control encryption strength and key management</a:t>
            </a:r>
          </a:p>
          <a:p>
            <a:pPr marL="218577" indent="-218577">
              <a:buFont typeface="Arial" panose="020B0604020202020204" pitchFamily="34" charset="0"/>
              <a:buChar char="•"/>
            </a:pPr>
            <a:r>
              <a:rPr lang="en-US" sz="1071" dirty="0">
                <a:solidFill>
                  <a:prstClr val="white"/>
                </a:solidFill>
                <a:latin typeface="Segoe UI Light" panose="020B0502040204020203" pitchFamily="34" charset="0"/>
                <a:cs typeface="Segoe UI Light" panose="020B0502040204020203" pitchFamily="34" charset="0"/>
              </a:rPr>
              <a:t>No functional limitation</a:t>
            </a:r>
          </a:p>
          <a:p>
            <a:pPr marL="218577" indent="-218577">
              <a:buFont typeface="Arial" panose="020B0604020202020204" pitchFamily="34" charset="0"/>
              <a:buChar char="•"/>
            </a:pPr>
            <a:r>
              <a:rPr lang="en-US" sz="1071" dirty="0">
                <a:solidFill>
                  <a:prstClr val="white"/>
                </a:solidFill>
                <a:latin typeface="Segoe UI Light" panose="020B0502040204020203" pitchFamily="34" charset="0"/>
                <a:cs typeface="Segoe UI Light" panose="020B0502040204020203" pitchFamily="34" charset="0"/>
              </a:rPr>
              <a:t>Planned as Preview Feature</a:t>
            </a:r>
          </a:p>
          <a:p>
            <a:pPr marL="218577" indent="-218577">
              <a:buFont typeface="Arial" panose="020B0604020202020204" pitchFamily="34" charset="0"/>
              <a:buChar char="•"/>
            </a:pPr>
            <a:endParaRPr lang="en-US" sz="1071" dirty="0">
              <a:solidFill>
                <a:prstClr val="white"/>
              </a:solidFill>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p:txBody>
          <a:bodyPr/>
          <a:lstStyle/>
          <a:p>
            <a:r>
              <a:rPr lang="en-US"/>
              <a:t>Data encryption </a:t>
            </a:r>
            <a:r>
              <a:rPr lang="en-US" dirty="0"/>
              <a:t>for CRM Online (server)</a:t>
            </a:r>
          </a:p>
        </p:txBody>
      </p:sp>
      <p:sp>
        <p:nvSpPr>
          <p:cNvPr id="6" name="Text Placeholder 5"/>
          <p:cNvSpPr>
            <a:spLocks noGrp="1"/>
          </p:cNvSpPr>
          <p:nvPr>
            <p:ph type="body" sz="quarter" idx="10"/>
          </p:nvPr>
        </p:nvSpPr>
        <p:spPr/>
        <p:txBody>
          <a:bodyPr/>
          <a:lstStyle/>
          <a:p>
            <a:r>
              <a:rPr lang="en-US" sz="1500" dirty="0"/>
              <a:t>Data encryption at REST</a:t>
            </a:r>
            <a:endParaRPr lang="en-US" dirty="0"/>
          </a:p>
          <a:p>
            <a:r>
              <a:rPr lang="en-US" sz="1500"/>
              <a:t>Customer managed keys*</a:t>
            </a:r>
            <a:endParaRPr lang="en-US" dirty="0"/>
          </a:p>
        </p:txBody>
      </p:sp>
      <p:sp>
        <p:nvSpPr>
          <p:cNvPr id="9" name="Rectangle 8"/>
          <p:cNvSpPr/>
          <p:nvPr/>
        </p:nvSpPr>
        <p:spPr>
          <a:xfrm>
            <a:off x="3438583" y="876993"/>
            <a:ext cx="2962217" cy="149076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9" dirty="0">
              <a:solidFill>
                <a:prstClr val="white"/>
              </a:solidFill>
              <a:latin typeface="Segoe UI Light" panose="020B0502040204020203" pitchFamily="34" charset="0"/>
              <a:cs typeface="Segoe UI Light" panose="020B0502040204020203" pitchFamily="34" charset="0"/>
            </a:endParaRPr>
          </a:p>
        </p:txBody>
      </p:sp>
      <p:sp>
        <p:nvSpPr>
          <p:cNvPr id="10" name="Rectangle 9"/>
          <p:cNvSpPr/>
          <p:nvPr/>
        </p:nvSpPr>
        <p:spPr>
          <a:xfrm>
            <a:off x="3438584" y="2686051"/>
            <a:ext cx="2962217" cy="149076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9" dirty="0">
              <a:solidFill>
                <a:prstClr val="white"/>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3682263" y="3184923"/>
            <a:ext cx="2474860" cy="728084"/>
            <a:chOff x="5039488" y="3976617"/>
            <a:chExt cx="3299813" cy="970778"/>
          </a:xfrm>
        </p:grpSpPr>
        <p:sp>
          <p:nvSpPr>
            <p:cNvPr id="12" name="Freeform 83"/>
            <p:cNvSpPr>
              <a:spLocks noEditPoints="1"/>
            </p:cNvSpPr>
            <p:nvPr/>
          </p:nvSpPr>
          <p:spPr bwMode="gray">
            <a:xfrm>
              <a:off x="5039488" y="3997606"/>
              <a:ext cx="711482" cy="61538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62957" tIns="31479" rIns="62957" bIns="31479" numCol="1" anchor="t" anchorCtr="0" compatLnSpc="1">
              <a:prstTxWarp prst="textNoShape">
                <a:avLst/>
              </a:prstTxWarp>
            </a:bodyPr>
            <a:lstStyle/>
            <a:p>
              <a:endParaRPr lang="en-US" sz="803" dirty="0">
                <a:solidFill>
                  <a:prstClr val="black"/>
                </a:solidFill>
              </a:endParaRPr>
            </a:p>
          </p:txBody>
        </p:sp>
        <p:sp>
          <p:nvSpPr>
            <p:cNvPr id="13" name="TextBox 12"/>
            <p:cNvSpPr txBox="1"/>
            <p:nvPr/>
          </p:nvSpPr>
          <p:spPr>
            <a:xfrm>
              <a:off x="5676488" y="3976617"/>
              <a:ext cx="2662813" cy="970778"/>
            </a:xfrm>
            <a:prstGeom prst="rect">
              <a:avLst/>
            </a:prstGeom>
            <a:noFill/>
          </p:spPr>
          <p:txBody>
            <a:bodyPr wrap="square" rtlCol="0">
              <a:spAutoFit/>
            </a:bodyPr>
            <a:lstStyle/>
            <a:p>
              <a:pPr algn="ctr"/>
              <a:r>
                <a:rPr lang="en-US" sz="1377" dirty="0">
                  <a:solidFill>
                    <a:prstClr val="white"/>
                  </a:solidFill>
                  <a:latin typeface="Segoe UI Light" panose="020B0502040204020203" pitchFamily="34" charset="0"/>
                  <a:cs typeface="Segoe UI Light" panose="020B0502040204020203" pitchFamily="34" charset="0"/>
                </a:rPr>
                <a:t>Full SQL Encryption with Customer-Managed Keys</a:t>
              </a:r>
            </a:p>
          </p:txBody>
        </p:sp>
      </p:grpSp>
      <p:grpSp>
        <p:nvGrpSpPr>
          <p:cNvPr id="7" name="Group 6"/>
          <p:cNvGrpSpPr/>
          <p:nvPr/>
        </p:nvGrpSpPr>
        <p:grpSpPr>
          <a:xfrm>
            <a:off x="3795883" y="1375867"/>
            <a:ext cx="2247620" cy="516167"/>
            <a:chOff x="5039488" y="1947120"/>
            <a:chExt cx="2996827" cy="688223"/>
          </a:xfrm>
        </p:grpSpPr>
        <p:sp>
          <p:nvSpPr>
            <p:cNvPr id="16" name="Flowchart: Magnetic Disk 15"/>
            <p:cNvSpPr/>
            <p:nvPr/>
          </p:nvSpPr>
          <p:spPr>
            <a:xfrm>
              <a:off x="5039488" y="2001455"/>
              <a:ext cx="800730" cy="54868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7" dirty="0">
                <a:solidFill>
                  <a:prstClr val="white"/>
                </a:solidFill>
              </a:endParaRPr>
            </a:p>
          </p:txBody>
        </p:sp>
        <p:sp>
          <p:nvSpPr>
            <p:cNvPr id="19" name="TextBox 18"/>
            <p:cNvSpPr txBox="1"/>
            <p:nvPr/>
          </p:nvSpPr>
          <p:spPr>
            <a:xfrm>
              <a:off x="5676165" y="1947120"/>
              <a:ext cx="2360150" cy="688223"/>
            </a:xfrm>
            <a:prstGeom prst="rect">
              <a:avLst/>
            </a:prstGeom>
            <a:noFill/>
          </p:spPr>
          <p:txBody>
            <a:bodyPr wrap="square" rtlCol="0">
              <a:spAutoFit/>
            </a:bodyPr>
            <a:lstStyle/>
            <a:p>
              <a:pPr algn="ctr"/>
              <a:r>
                <a:rPr lang="en-US" sz="1377" dirty="0">
                  <a:solidFill>
                    <a:prstClr val="white"/>
                  </a:solidFill>
                  <a:latin typeface="Segoe UI Light" panose="020B0502040204020203" pitchFamily="34" charset="0"/>
                  <a:cs typeface="Segoe UI Light" panose="020B0502040204020203" pitchFamily="34" charset="0"/>
                </a:rPr>
                <a:t>Full SQL Database Encryption</a:t>
              </a:r>
            </a:p>
          </p:txBody>
        </p:sp>
      </p:grpSp>
      <p:sp>
        <p:nvSpPr>
          <p:cNvPr id="3" name="TextBox 2"/>
          <p:cNvSpPr txBox="1"/>
          <p:nvPr/>
        </p:nvSpPr>
        <p:spPr>
          <a:xfrm>
            <a:off x="1200151" y="4914901"/>
            <a:ext cx="2002151" cy="161583"/>
          </a:xfrm>
          <a:prstGeom prst="rect">
            <a:avLst/>
          </a:prstGeom>
          <a:noFill/>
        </p:spPr>
        <p:txBody>
          <a:bodyPr wrap="none" lIns="0" tIns="0" rIns="0" bIns="0" rtlCol="0">
            <a:spAutoFit/>
          </a:bodyPr>
          <a:lstStyle/>
          <a:p>
            <a:r>
              <a:rPr lang="en-US" sz="1050" dirty="0">
                <a:solidFill>
                  <a:schemeClr val="bg1"/>
                </a:solidFill>
              </a:rPr>
              <a:t>* PREVIEW FOR SELECT CUSTOMERS</a:t>
            </a:r>
          </a:p>
        </p:txBody>
      </p:sp>
      <p:sp>
        <p:nvSpPr>
          <p:cNvPr id="18" name="TextBox 17"/>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757749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5055737" y="1361766"/>
            <a:ext cx="504108" cy="0"/>
          </a:xfrm>
          <a:prstGeom prst="line">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85569" y="1355253"/>
            <a:ext cx="504108" cy="0"/>
          </a:xfrm>
          <a:prstGeom prst="line">
            <a:avLst/>
          </a:prstGeom>
          <a:ln>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2"/>
          <p:cNvGrpSpPr/>
          <p:nvPr/>
        </p:nvGrpSpPr>
        <p:grpSpPr>
          <a:xfrm>
            <a:off x="5475534" y="605790"/>
            <a:ext cx="1508760" cy="1508760"/>
            <a:chOff x="4458326" y="1143000"/>
            <a:chExt cx="2286000" cy="2286000"/>
          </a:xfrm>
        </p:grpSpPr>
        <p:sp>
          <p:nvSpPr>
            <p:cNvPr id="7" name="Rectangle 4"/>
            <p:cNvSpPr/>
            <p:nvPr/>
          </p:nvSpPr>
          <p:spPr bwMode="auto">
            <a:xfrm>
              <a:off x="4458326" y="1143000"/>
              <a:ext cx="2286000" cy="228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ctr" anchorCtr="0" forceAA="0" compatLnSpc="1">
              <a:prstTxWarp prst="textNoShape">
                <a:avLst/>
              </a:prstTxWarp>
              <a:noAutofit/>
            </a:bodyPr>
            <a:lstStyle/>
            <a:p>
              <a:pPr algn="ctr" defTabSz="685437"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Optimize</a:t>
              </a:r>
            </a:p>
          </p:txBody>
        </p:sp>
        <p:sp>
          <p:nvSpPr>
            <p:cNvPr id="12" name="Freeform 104"/>
            <p:cNvSpPr>
              <a:spLocks noChangeAspect="1" noEditPoints="1"/>
            </p:cNvSpPr>
            <p:nvPr/>
          </p:nvSpPr>
          <p:spPr bwMode="black">
            <a:xfrm>
              <a:off x="4570741" y="1267495"/>
              <a:ext cx="519545" cy="519545"/>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solidFill>
            <a:ln>
              <a:noFill/>
            </a:ln>
            <a:extLst/>
          </p:spPr>
          <p:txBody>
            <a:bodyPr vert="horz" wrap="square" lIns="68566" tIns="34283" rIns="68566" bIns="34283" numCol="1" anchor="t" anchorCtr="0" compatLnSpc="1">
              <a:prstTxWarp prst="textNoShape">
                <a:avLst/>
              </a:prstTxWarp>
            </a:bodyPr>
            <a:lstStyle/>
            <a:p>
              <a:endParaRPr lang="en-US" sz="1050" dirty="0">
                <a:solidFill>
                  <a:srgbClr val="000000"/>
                </a:solidFill>
              </a:endParaRPr>
            </a:p>
          </p:txBody>
        </p:sp>
      </p:grpSp>
      <p:grpSp>
        <p:nvGrpSpPr>
          <p:cNvPr id="4" name="Group 22"/>
          <p:cNvGrpSpPr/>
          <p:nvPr/>
        </p:nvGrpSpPr>
        <p:grpSpPr>
          <a:xfrm>
            <a:off x="3486150" y="605790"/>
            <a:ext cx="1508760" cy="1508760"/>
            <a:chOff x="724195" y="1143000"/>
            <a:chExt cx="2286000" cy="2286000"/>
          </a:xfrm>
        </p:grpSpPr>
        <p:sp>
          <p:nvSpPr>
            <p:cNvPr id="6" name="Rectangle 23"/>
            <p:cNvSpPr/>
            <p:nvPr/>
          </p:nvSpPr>
          <p:spPr bwMode="auto">
            <a:xfrm>
              <a:off x="724195" y="1143000"/>
              <a:ext cx="2286000" cy="228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ctr" anchorCtr="0" forceAA="0" compatLnSpc="1">
              <a:prstTxWarp prst="textNoShape">
                <a:avLst/>
              </a:prstTxWarp>
              <a:noAutofit/>
            </a:bodyPr>
            <a:lstStyle/>
            <a:p>
              <a:pPr algn="ctr" defTabSz="685437"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Insight</a:t>
              </a:r>
            </a:p>
          </p:txBody>
        </p:sp>
        <p:sp>
          <p:nvSpPr>
            <p:cNvPr id="13" name="Freeform 115"/>
            <p:cNvSpPr>
              <a:spLocks noChangeAspect="1" noEditPoints="1"/>
            </p:cNvSpPr>
            <p:nvPr/>
          </p:nvSpPr>
          <p:spPr bwMode="black">
            <a:xfrm>
              <a:off x="836612" y="1267495"/>
              <a:ext cx="519545" cy="510268"/>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bg1"/>
            </a:solidFill>
            <a:ln>
              <a:noFill/>
            </a:ln>
            <a:extLst/>
          </p:spPr>
          <p:txBody>
            <a:bodyPr vert="horz" wrap="square" lIns="68566" tIns="34283" rIns="68566" bIns="34283" numCol="1" anchor="t" anchorCtr="0" compatLnSpc="1">
              <a:prstTxWarp prst="textNoShape">
                <a:avLst/>
              </a:prstTxWarp>
            </a:bodyPr>
            <a:lstStyle/>
            <a:p>
              <a:endParaRPr lang="en-US" sz="1050" dirty="0">
                <a:solidFill>
                  <a:srgbClr val="000000"/>
                </a:solidFill>
              </a:endParaRPr>
            </a:p>
          </p:txBody>
        </p:sp>
      </p:grpSp>
      <p:grpSp>
        <p:nvGrpSpPr>
          <p:cNvPr id="16" name="Group 28"/>
          <p:cNvGrpSpPr/>
          <p:nvPr/>
        </p:nvGrpSpPr>
        <p:grpSpPr>
          <a:xfrm>
            <a:off x="7464918" y="605790"/>
            <a:ext cx="1508760" cy="1508760"/>
            <a:chOff x="8181344" y="1143000"/>
            <a:chExt cx="2286000" cy="2286000"/>
          </a:xfrm>
        </p:grpSpPr>
        <p:sp>
          <p:nvSpPr>
            <p:cNvPr id="8" name="Rectangle 29"/>
            <p:cNvSpPr/>
            <p:nvPr/>
          </p:nvSpPr>
          <p:spPr bwMode="auto">
            <a:xfrm>
              <a:off x="8181344" y="1143000"/>
              <a:ext cx="2286000" cy="2286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9" tIns="107543" rIns="134429" bIns="107543" numCol="1" spcCol="0" rtlCol="0" fromWordArt="0" anchor="ctr" anchorCtr="0" forceAA="0" compatLnSpc="1">
              <a:prstTxWarp prst="textNoShape">
                <a:avLst/>
              </a:prstTxWarp>
              <a:noAutofit/>
            </a:bodyPr>
            <a:lstStyle/>
            <a:p>
              <a:pPr algn="ctr" defTabSz="685437"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Assess</a:t>
              </a:r>
            </a:p>
          </p:txBody>
        </p:sp>
        <p:sp>
          <p:nvSpPr>
            <p:cNvPr id="14" name="Freeform 138"/>
            <p:cNvSpPr>
              <a:spLocks noChangeAspect="1" noEditPoints="1"/>
            </p:cNvSpPr>
            <p:nvPr/>
          </p:nvSpPr>
          <p:spPr bwMode="black">
            <a:xfrm>
              <a:off x="8454239" y="1267494"/>
              <a:ext cx="417219" cy="519545"/>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68566" tIns="34283" rIns="68566" bIns="34283" numCol="1" anchor="t" anchorCtr="0" compatLnSpc="1">
              <a:prstTxWarp prst="textNoShape">
                <a:avLst/>
              </a:prstTxWarp>
            </a:bodyPr>
            <a:lstStyle/>
            <a:p>
              <a:endParaRPr lang="en-US" sz="1050" dirty="0">
                <a:solidFill>
                  <a:srgbClr val="000000"/>
                </a:solidFill>
              </a:endParaRPr>
            </a:p>
          </p:txBody>
        </p:sp>
      </p:grpSp>
      <p:sp>
        <p:nvSpPr>
          <p:cNvPr id="17" name="Text Placeholder 16"/>
          <p:cNvSpPr>
            <a:spLocks noGrp="1"/>
          </p:cNvSpPr>
          <p:nvPr>
            <p:ph type="body" idx="1"/>
          </p:nvPr>
        </p:nvSpPr>
        <p:spPr/>
        <p:txBody>
          <a:bodyPr/>
          <a:lstStyle/>
          <a:p>
            <a:r>
              <a:rPr lang="en-US" dirty="0" smtClean="0"/>
              <a:t>Data Performance Dashboard</a:t>
            </a:r>
            <a:endParaRPr lang="en-US" dirty="0"/>
          </a:p>
        </p:txBody>
      </p:sp>
      <p:sp>
        <p:nvSpPr>
          <p:cNvPr id="18" name="Text Placeholder 17"/>
          <p:cNvSpPr>
            <a:spLocks noGrp="1"/>
          </p:cNvSpPr>
          <p:nvPr>
            <p:ph type="body" sz="quarter" idx="10"/>
          </p:nvPr>
        </p:nvSpPr>
        <p:spPr>
          <a:xfrm>
            <a:off x="400884" y="2171700"/>
            <a:ext cx="2513766" cy="2857500"/>
          </a:xfrm>
        </p:spPr>
        <p:txBody>
          <a:bodyPr>
            <a:noAutofit/>
          </a:bodyPr>
          <a:lstStyle/>
          <a:p>
            <a:r>
              <a:rPr lang="en-US" sz="1500" dirty="0"/>
              <a:t>Admin driven optimization</a:t>
            </a:r>
          </a:p>
          <a:p>
            <a:r>
              <a:rPr lang="en-US" sz="1500" dirty="0"/>
              <a:t>Understand performance over time of components with long running queries.</a:t>
            </a:r>
          </a:p>
          <a:p>
            <a:r>
              <a:rPr lang="en-US" sz="1500" dirty="0"/>
              <a:t>Improve performance of components with optimization recommendations.</a:t>
            </a:r>
          </a:p>
          <a:p>
            <a:r>
              <a:rPr lang="en-US" sz="1500" dirty="0"/>
              <a:t>Assess how well existing optimizations are performing</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251" y="2192159"/>
            <a:ext cx="4055062" cy="2514042"/>
          </a:xfrm>
          <a:prstGeom prst="rect">
            <a:avLst/>
          </a:prstGeom>
        </p:spPr>
      </p:pic>
      <p:sp>
        <p:nvSpPr>
          <p:cNvPr id="20" name="TextBox 19"/>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17904653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p:cNvGrpSpPr/>
          <p:nvPr/>
        </p:nvGrpSpPr>
        <p:grpSpPr>
          <a:xfrm>
            <a:off x="3645466" y="3429000"/>
            <a:ext cx="4400550" cy="1274621"/>
            <a:chOff x="2360612" y="2514600"/>
            <a:chExt cx="6724650" cy="1905000"/>
          </a:xfrm>
        </p:grpSpPr>
        <p:grpSp>
          <p:nvGrpSpPr>
            <p:cNvPr id="25" name="Group 24"/>
            <p:cNvGrpSpPr/>
            <p:nvPr/>
          </p:nvGrpSpPr>
          <p:grpSpPr>
            <a:xfrm>
              <a:off x="2360612" y="2514600"/>
              <a:ext cx="6724650" cy="1828800"/>
              <a:chOff x="2360612" y="2514600"/>
              <a:chExt cx="6724650" cy="1828800"/>
            </a:xfrm>
          </p:grpSpPr>
          <p:pic>
            <p:nvPicPr>
              <p:cNvPr id="27" name="Picture 26"/>
              <p:cNvPicPr>
                <a:picLocks noChangeAspect="1"/>
              </p:cNvPicPr>
              <p:nvPr/>
            </p:nvPicPr>
            <p:blipFill>
              <a:blip r:embed="rId3"/>
              <a:stretch>
                <a:fillRect/>
              </a:stretch>
            </p:blipFill>
            <p:spPr>
              <a:xfrm>
                <a:off x="2360612" y="2514600"/>
                <a:ext cx="6724650" cy="1828800"/>
              </a:xfrm>
              <a:prstGeom prst="rect">
                <a:avLst/>
              </a:prstGeom>
            </p:spPr>
          </p:pic>
          <p:sp>
            <p:nvSpPr>
              <p:cNvPr id="28" name="Rectangle 27"/>
              <p:cNvSpPr/>
              <p:nvPr/>
            </p:nvSpPr>
            <p:spPr bwMode="auto">
              <a:xfrm>
                <a:off x="4011613" y="3481899"/>
                <a:ext cx="4902199" cy="251901"/>
              </a:xfrm>
              <a:prstGeom prst="rect">
                <a:avLst/>
              </a:prstGeom>
              <a:noFill/>
              <a:ln>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26" name="Rectangle 25"/>
            <p:cNvSpPr/>
            <p:nvPr/>
          </p:nvSpPr>
          <p:spPr bwMode="auto">
            <a:xfrm>
              <a:off x="2360612" y="2514600"/>
              <a:ext cx="6629400" cy="1905000"/>
            </a:xfrm>
            <a:prstGeom prst="rect">
              <a:avLst/>
            </a:prstGeom>
            <a:noFill/>
            <a:ln>
              <a:solidFill>
                <a:schemeClr val="accent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5" name="Text Placeholder 4"/>
          <p:cNvSpPr>
            <a:spLocks noGrp="1"/>
          </p:cNvSpPr>
          <p:nvPr>
            <p:ph type="body" idx="1"/>
          </p:nvPr>
        </p:nvSpPr>
        <p:spPr>
          <a:xfrm>
            <a:off x="385246" y="20270"/>
            <a:ext cx="2700854" cy="2063354"/>
          </a:xfrm>
        </p:spPr>
        <p:txBody>
          <a:bodyPr vert="horz" wrap="square" lIns="0" tIns="0" rIns="0" bIns="0" rtlCol="0" anchor="b" anchorCtr="0">
            <a:noAutofit/>
          </a:bodyPr>
          <a:lstStyle/>
          <a:p>
            <a:pPr>
              <a:lnSpc>
                <a:spcPct val="90000"/>
              </a:lnSpc>
              <a:spcAft>
                <a:spcPts val="459"/>
              </a:spcAft>
            </a:pPr>
            <a:r>
              <a:rPr lang="en-US" sz="2700" dirty="0">
                <a:solidFill>
                  <a:srgbClr val="FFFFFF"/>
                </a:solidFill>
              </a:rPr>
              <a:t>Cloud Solution Provider (CSP) with delegated admin</a:t>
            </a:r>
          </a:p>
        </p:txBody>
      </p:sp>
      <p:sp>
        <p:nvSpPr>
          <p:cNvPr id="6" name="Text Placeholder 5"/>
          <p:cNvSpPr>
            <a:spLocks noGrp="1"/>
          </p:cNvSpPr>
          <p:nvPr>
            <p:ph type="body" sz="quarter" idx="10"/>
          </p:nvPr>
        </p:nvSpPr>
        <p:spPr>
          <a:xfrm>
            <a:off x="400884" y="2290565"/>
            <a:ext cx="2685216" cy="1292566"/>
          </a:xfrm>
        </p:spPr>
        <p:txBody>
          <a:bodyPr vert="horz" wrap="square" lIns="0" tIns="0" rIns="0" bIns="0" rtlCol="0">
            <a:noAutofit/>
          </a:bodyPr>
          <a:lstStyle/>
          <a:p>
            <a:pPr lvl="1"/>
            <a:r>
              <a:rPr lang="en-US" sz="1500" dirty="0"/>
              <a:t>Own the customer relationship including subscriptions and billing</a:t>
            </a:r>
          </a:p>
          <a:p>
            <a:pPr lvl="1"/>
            <a:r>
              <a:rPr lang="en-US" sz="1500" dirty="0"/>
              <a:t>Service the complete customer lifecycle including provisioning, management and support</a:t>
            </a:r>
          </a:p>
          <a:p>
            <a:pPr lvl="1"/>
            <a:r>
              <a:rPr lang="en-US" sz="1500" dirty="0"/>
              <a:t>Attach partner services</a:t>
            </a:r>
          </a:p>
          <a:p>
            <a:pPr lvl="1"/>
            <a:r>
              <a:rPr lang="en-US" sz="1500" dirty="0"/>
              <a:t>Manage as a delegated admin directly from the </a:t>
            </a:r>
            <a:r>
              <a:rPr lang="en-US" sz="1500" i="1" dirty="0"/>
              <a:t>new</a:t>
            </a:r>
            <a:r>
              <a:rPr lang="en-US" sz="1500" dirty="0"/>
              <a:t> Partner Center for CSPs</a:t>
            </a:r>
          </a:p>
          <a:p>
            <a:pPr lvl="1"/>
            <a:endParaRPr lang="en-US" sz="1500" dirty="0"/>
          </a:p>
          <a:p>
            <a:pPr lvl="1"/>
            <a:endParaRPr lang="en-US" sz="1500" dirty="0"/>
          </a:p>
          <a:p>
            <a:pPr lvl="1"/>
            <a:endParaRPr lang="en-US" sz="1500" dirty="0"/>
          </a:p>
        </p:txBody>
      </p:sp>
      <p:pic>
        <p:nvPicPr>
          <p:cNvPr id="18" name="Picture 17"/>
          <p:cNvPicPr>
            <a:picLocks noChangeAspect="1"/>
          </p:cNvPicPr>
          <p:nvPr/>
        </p:nvPicPr>
        <p:blipFill>
          <a:blip r:embed="rId4"/>
          <a:stretch>
            <a:fillRect/>
          </a:stretch>
        </p:blipFill>
        <p:spPr>
          <a:xfrm>
            <a:off x="3657600" y="152614"/>
            <a:ext cx="3543300" cy="1435669"/>
          </a:xfrm>
          <a:prstGeom prst="rect">
            <a:avLst/>
          </a:prstGeom>
          <a:ln>
            <a:solidFill>
              <a:schemeClr val="accent1">
                <a:lumMod val="20000"/>
                <a:lumOff val="80000"/>
              </a:schemeClr>
            </a:solidFill>
          </a:ln>
        </p:spPr>
      </p:pic>
      <p:grpSp>
        <p:nvGrpSpPr>
          <p:cNvPr id="19" name="Group 18"/>
          <p:cNvGrpSpPr/>
          <p:nvPr/>
        </p:nvGrpSpPr>
        <p:grpSpPr>
          <a:xfrm>
            <a:off x="3657600" y="1723637"/>
            <a:ext cx="3543300" cy="1591064"/>
            <a:chOff x="2360612" y="2286000"/>
            <a:chExt cx="5257800" cy="2133600"/>
          </a:xfrm>
        </p:grpSpPr>
        <p:grpSp>
          <p:nvGrpSpPr>
            <p:cNvPr id="20" name="Group 19"/>
            <p:cNvGrpSpPr/>
            <p:nvPr/>
          </p:nvGrpSpPr>
          <p:grpSpPr>
            <a:xfrm>
              <a:off x="2360612" y="2286000"/>
              <a:ext cx="5257800" cy="2009775"/>
              <a:chOff x="2360612" y="2057400"/>
              <a:chExt cx="6629400" cy="3000375"/>
            </a:xfrm>
          </p:grpSpPr>
          <p:pic>
            <p:nvPicPr>
              <p:cNvPr id="22" name="Picture 21"/>
              <p:cNvPicPr>
                <a:picLocks noChangeAspect="1"/>
              </p:cNvPicPr>
              <p:nvPr/>
            </p:nvPicPr>
            <p:blipFill>
              <a:blip r:embed="rId5"/>
              <a:stretch>
                <a:fillRect/>
              </a:stretch>
            </p:blipFill>
            <p:spPr>
              <a:xfrm>
                <a:off x="2360612" y="2057400"/>
                <a:ext cx="6629400" cy="3000375"/>
              </a:xfrm>
              <a:prstGeom prst="rect">
                <a:avLst/>
              </a:prstGeom>
            </p:spPr>
          </p:pic>
          <p:sp>
            <p:nvSpPr>
              <p:cNvPr id="23" name="Rectangle 22"/>
              <p:cNvSpPr/>
              <p:nvPr/>
            </p:nvSpPr>
            <p:spPr bwMode="auto">
              <a:xfrm>
                <a:off x="2436812" y="4724400"/>
                <a:ext cx="4038600" cy="333375"/>
              </a:xfrm>
              <a:prstGeom prst="rect">
                <a:avLst/>
              </a:prstGeom>
              <a:noFill/>
              <a:ln>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21" name="Rectangle 20"/>
            <p:cNvSpPr/>
            <p:nvPr/>
          </p:nvSpPr>
          <p:spPr bwMode="auto">
            <a:xfrm>
              <a:off x="2360612" y="2286000"/>
              <a:ext cx="5257800" cy="2133600"/>
            </a:xfrm>
            <a:prstGeom prst="rect">
              <a:avLst/>
            </a:prstGeom>
            <a:noFill/>
            <a:ln>
              <a:solidFill>
                <a:schemeClr val="accent1">
                  <a:lumMod val="20000"/>
                  <a:lumOff val="8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16" name="TextBox 15"/>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
        <p:nvSpPr>
          <p:cNvPr id="2" name="Wave 1"/>
          <p:cNvSpPr/>
          <p:nvPr/>
        </p:nvSpPr>
        <p:spPr bwMode="auto">
          <a:xfrm>
            <a:off x="7639114" y="655701"/>
            <a:ext cx="1269434" cy="976118"/>
          </a:xfrm>
          <a:prstGeom prst="wav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500" dirty="0">
                <a:gradFill>
                  <a:gsLst>
                    <a:gs pos="0">
                      <a:srgbClr val="FFFFFF"/>
                    </a:gs>
                    <a:gs pos="100000">
                      <a:srgbClr val="FFFFFF"/>
                    </a:gs>
                  </a:gsLst>
                  <a:lin ang="5400000" scaled="0"/>
                </a:gradFill>
              </a:rPr>
              <a:t>Shipped</a:t>
            </a:r>
          </a:p>
          <a:p>
            <a:pPr algn="ctr" defTabSz="685574" fontAlgn="base">
              <a:spcBef>
                <a:spcPct val="0"/>
              </a:spcBef>
              <a:spcAft>
                <a:spcPct val="0"/>
              </a:spcAft>
            </a:pPr>
            <a:r>
              <a:rPr lang="en-US" sz="1500" dirty="0">
                <a:gradFill>
                  <a:gsLst>
                    <a:gs pos="0">
                      <a:srgbClr val="FFFFFF"/>
                    </a:gs>
                    <a:gs pos="100000">
                      <a:srgbClr val="FFFFFF"/>
                    </a:gs>
                  </a:gsLst>
                  <a:lin ang="5400000" scaled="0"/>
                </a:gradFill>
              </a:rPr>
              <a:t>July 2015</a:t>
            </a:r>
          </a:p>
        </p:txBody>
      </p:sp>
    </p:spTree>
    <p:extLst>
      <p:ext uri="{BB962C8B-B14F-4D97-AF65-F5344CB8AC3E}">
        <p14:creationId xmlns:p14="http://schemas.microsoft.com/office/powerpoint/2010/main" val="113670178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85246" y="20270"/>
            <a:ext cx="2357954" cy="2063354"/>
          </a:xfrm>
        </p:spPr>
        <p:txBody>
          <a:bodyPr/>
          <a:lstStyle/>
          <a:p>
            <a:r>
              <a:rPr lang="en-US" dirty="0" smtClean="0"/>
              <a:t>Bulk Data Loader for CRM Online</a:t>
            </a:r>
            <a:endParaRPr lang="en-US" dirty="0"/>
          </a:p>
        </p:txBody>
      </p:sp>
      <p:sp>
        <p:nvSpPr>
          <p:cNvPr id="5" name="Text Placeholder 4"/>
          <p:cNvSpPr>
            <a:spLocks noGrp="1"/>
          </p:cNvSpPr>
          <p:nvPr>
            <p:ph type="body" sz="quarter" idx="10"/>
          </p:nvPr>
        </p:nvSpPr>
        <p:spPr/>
        <p:txBody>
          <a:bodyPr>
            <a:noAutofit/>
          </a:bodyPr>
          <a:lstStyle/>
          <a:p>
            <a:r>
              <a:rPr lang="en-US" sz="1500" dirty="0"/>
              <a:t>Getting data in at high-speeds into CRM Online</a:t>
            </a:r>
          </a:p>
          <a:p>
            <a:r>
              <a:rPr lang="en-US" sz="1500" dirty="0"/>
              <a:t>Designed to handle large volumes with data staging and validation</a:t>
            </a:r>
          </a:p>
          <a:p>
            <a:r>
              <a:rPr lang="en-US" sz="1500" dirty="0"/>
              <a:t>Support for scheduling, import</a:t>
            </a:r>
          </a:p>
        </p:txBody>
      </p:sp>
      <p:sp>
        <p:nvSpPr>
          <p:cNvPr id="6" name="TextBox 5"/>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pic>
        <p:nvPicPr>
          <p:cNvPr id="8" name="Picture 2" descr="\\MAGNUM\Projects\Microsoft\Cloud Power FY12\Design\ICONS_PNG\Next_Gen_Applic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3350"/>
                    </a14:imgEffect>
                  </a14:imgLayer>
                </a14:imgProps>
              </a:ext>
            </a:extLst>
          </a:blip>
          <a:srcRect/>
          <a:stretch>
            <a:fillRect/>
          </a:stretch>
        </p:blipFill>
        <p:spPr bwMode="auto">
          <a:xfrm>
            <a:off x="3966518" y="3993056"/>
            <a:ext cx="564459" cy="658871"/>
          </a:xfrm>
          <a:prstGeom prst="rect">
            <a:avLst/>
          </a:prstGeom>
          <a:noFill/>
          <a:ln>
            <a:noFill/>
          </a:ln>
        </p:spPr>
      </p:pic>
      <p:sp>
        <p:nvSpPr>
          <p:cNvPr id="9" name="TextBox 8"/>
          <p:cNvSpPr txBox="1"/>
          <p:nvPr/>
        </p:nvSpPr>
        <p:spPr>
          <a:xfrm>
            <a:off x="4382358" y="4162279"/>
            <a:ext cx="949058" cy="387798"/>
          </a:xfrm>
          <a:prstGeom prst="rect">
            <a:avLst/>
          </a:prstGeom>
          <a:noFill/>
        </p:spPr>
        <p:txBody>
          <a:bodyPr wrap="square" lIns="137160" tIns="109728" rIns="137160" bIns="109728" rtlCol="0">
            <a:spAutoFit/>
          </a:bodyPr>
          <a:lstStyle/>
          <a:p>
            <a:pPr>
              <a:lnSpc>
                <a:spcPct val="90000"/>
              </a:lnSpc>
              <a:spcAft>
                <a:spcPts val="450"/>
              </a:spcAft>
            </a:pPr>
            <a:r>
              <a:rPr lang="en-US" sz="1200" dirty="0">
                <a:solidFill>
                  <a:srgbClr val="00B0F0"/>
                </a:solidFill>
              </a:rPr>
              <a:t> </a:t>
            </a:r>
            <a:r>
              <a:rPr lang="en-US" sz="1050" b="1" dirty="0">
                <a:solidFill>
                  <a:srgbClr val="00B0F0"/>
                </a:solidFill>
                <a:latin typeface="+mj-lt"/>
              </a:rPr>
              <a:t>Platform</a:t>
            </a:r>
          </a:p>
        </p:txBody>
      </p:sp>
      <p:sp>
        <p:nvSpPr>
          <p:cNvPr id="10" name="TextBox 9"/>
          <p:cNvSpPr txBox="1"/>
          <p:nvPr/>
        </p:nvSpPr>
        <p:spPr>
          <a:xfrm rot="5400000">
            <a:off x="5799238" y="3046560"/>
            <a:ext cx="518417" cy="380108"/>
          </a:xfrm>
          <a:prstGeom prst="rect">
            <a:avLst/>
          </a:prstGeom>
          <a:noFill/>
          <a:ln w="38100">
            <a:solidFill>
              <a:srgbClr val="00B0F0"/>
            </a:solidFill>
          </a:ln>
        </p:spPr>
        <p:txBody>
          <a:bodyPr wrap="none" lIns="134464" tIns="107571" rIns="134464" bIns="107571" rtlCol="0">
            <a:spAutoFit/>
          </a:bodyPr>
          <a:lstStyle/>
          <a:p>
            <a:pPr algn="ctr">
              <a:lnSpc>
                <a:spcPct val="90000"/>
              </a:lnSpc>
              <a:spcAft>
                <a:spcPts val="441"/>
              </a:spcAft>
            </a:pPr>
            <a:r>
              <a:rPr lang="en-US" sz="1176" b="1" dirty="0">
                <a:solidFill>
                  <a:srgbClr val="00B0F0"/>
                </a:solidFill>
              </a:rPr>
              <a:t>SDK</a:t>
            </a:r>
          </a:p>
        </p:txBody>
      </p:sp>
      <p:sp>
        <p:nvSpPr>
          <p:cNvPr id="12" name="Freeform 539"/>
          <p:cNvSpPr>
            <a:spLocks noChangeAspect="1"/>
          </p:cNvSpPr>
          <p:nvPr/>
        </p:nvSpPr>
        <p:spPr bwMode="auto">
          <a:xfrm>
            <a:off x="3662262" y="2526363"/>
            <a:ext cx="2024642" cy="13144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50800" cap="flat" cmpd="sng" algn="ctr">
            <a:solidFill>
              <a:schemeClr val="accent1"/>
            </a:solidFill>
            <a:prstDash val="solid"/>
            <a:headEnd type="none" w="med" len="med"/>
            <a:tailEnd type="none" w="med" len="med"/>
          </a:ln>
          <a:effectLst/>
          <a:extLst/>
        </p:spPr>
        <p:txBody>
          <a:bodyPr rot="0" spcFirstLastPara="0" vertOverflow="overflow" horzOverflow="overflow" vert="horz" wrap="square" lIns="131611" tIns="105290" rIns="131611" bIns="105290" numCol="1" spcCol="0" rtlCol="0" fromWordArt="0" anchor="b" anchorCtr="0" forceAA="0" compatLnSpc="1">
            <a:prstTxWarp prst="textNoShape">
              <a:avLst/>
            </a:prstTxWarp>
            <a:noAutofit/>
          </a:bodyPr>
          <a:lstStyle/>
          <a:p>
            <a:pPr defTabSz="671021" fontAlgn="base">
              <a:lnSpc>
                <a:spcPct val="90000"/>
              </a:lnSpc>
              <a:spcBef>
                <a:spcPct val="0"/>
              </a:spcBef>
              <a:spcAft>
                <a:spcPct val="0"/>
              </a:spcAft>
              <a:defRPr/>
            </a:pPr>
            <a:r>
              <a:rPr lang="en-US" sz="1200" b="1" kern="0" spc="-36" dirty="0">
                <a:solidFill>
                  <a:srgbClr val="00B0F0"/>
                </a:solidFill>
                <a:ea typeface="Segoe UI" pitchFamily="34" charset="0"/>
                <a:cs typeface="Segoe UI" pitchFamily="34" charset="0"/>
              </a:rPr>
              <a:t>CRM Online </a:t>
            </a:r>
          </a:p>
        </p:txBody>
      </p:sp>
      <p:grpSp>
        <p:nvGrpSpPr>
          <p:cNvPr id="13" name="Group 12"/>
          <p:cNvGrpSpPr/>
          <p:nvPr/>
        </p:nvGrpSpPr>
        <p:grpSpPr bwMode="black">
          <a:xfrm>
            <a:off x="4580624" y="3373062"/>
            <a:ext cx="294081" cy="334387"/>
            <a:chOff x="1752600" y="4267200"/>
            <a:chExt cx="1157286" cy="1302545"/>
          </a:xfrm>
          <a:solidFill>
            <a:srgbClr val="00B0F0"/>
          </a:solidFill>
        </p:grpSpPr>
        <p:sp>
          <p:nvSpPr>
            <p:cNvPr id="20"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sp>
          <p:nvSpPr>
            <p:cNvPr id="21"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sp>
          <p:nvSpPr>
            <p:cNvPr id="22"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sp>
          <p:nvSpPr>
            <p:cNvPr id="23"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sp>
          <p:nvSpPr>
            <p:cNvPr id="24"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sp>
          <p:nvSpPr>
            <p:cNvPr id="25"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sp>
          <p:nvSpPr>
            <p:cNvPr id="26"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p>
          </p:txBody>
        </p:sp>
      </p:grpSp>
      <p:grpSp>
        <p:nvGrpSpPr>
          <p:cNvPr id="14" name="Group 13"/>
          <p:cNvGrpSpPr/>
          <p:nvPr/>
        </p:nvGrpSpPr>
        <p:grpSpPr bwMode="black">
          <a:xfrm>
            <a:off x="4353546" y="2765447"/>
            <a:ext cx="399266" cy="415362"/>
            <a:chOff x="3422650" y="3467100"/>
            <a:chExt cx="533400" cy="549275"/>
          </a:xfrm>
          <a:solidFill>
            <a:srgbClr val="00B0F0"/>
          </a:solidFill>
        </p:grpSpPr>
        <p:sp>
          <p:nvSpPr>
            <p:cNvPr id="1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67232" tIns="33616" rIns="67232" bIns="33616" numCol="1" anchor="t" anchorCtr="0" compatLnSpc="1">
              <a:prstTxWarp prst="textNoShape">
                <a:avLst/>
              </a:prstTxWarp>
            </a:bodyPr>
            <a:lstStyle/>
            <a:p>
              <a:endParaRPr lang="en-US" sz="1176"/>
            </a:p>
          </p:txBody>
        </p:sp>
        <p:sp>
          <p:nvSpPr>
            <p:cNvPr id="1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67232" tIns="33616" rIns="67232" bIns="33616" numCol="1" anchor="t" anchorCtr="0" compatLnSpc="1">
              <a:prstTxWarp prst="textNoShape">
                <a:avLst/>
              </a:prstTxWarp>
            </a:bodyPr>
            <a:lstStyle/>
            <a:p>
              <a:endParaRPr lang="en-US" sz="1176"/>
            </a:p>
          </p:txBody>
        </p:sp>
      </p:grpSp>
      <p:grpSp>
        <p:nvGrpSpPr>
          <p:cNvPr id="15" name="Group 14"/>
          <p:cNvGrpSpPr/>
          <p:nvPr/>
        </p:nvGrpSpPr>
        <p:grpSpPr bwMode="black">
          <a:xfrm>
            <a:off x="5111596" y="2893552"/>
            <a:ext cx="399266" cy="415362"/>
            <a:chOff x="3422650" y="3467100"/>
            <a:chExt cx="533400" cy="549275"/>
          </a:xfrm>
          <a:solidFill>
            <a:srgbClr val="00B0F0"/>
          </a:solidFill>
        </p:grpSpPr>
        <p:sp>
          <p:nvSpPr>
            <p:cNvPr id="16"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67232" tIns="33616" rIns="67232" bIns="33616" numCol="1" anchor="t" anchorCtr="0" compatLnSpc="1">
              <a:prstTxWarp prst="textNoShape">
                <a:avLst/>
              </a:prstTxWarp>
            </a:bodyPr>
            <a:lstStyle/>
            <a:p>
              <a:endParaRPr lang="en-US" sz="1176"/>
            </a:p>
          </p:txBody>
        </p:sp>
        <p:sp>
          <p:nvSpPr>
            <p:cNvPr id="17"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67232" tIns="33616" rIns="67232" bIns="33616" numCol="1" anchor="t" anchorCtr="0" compatLnSpc="1">
              <a:prstTxWarp prst="textNoShape">
                <a:avLst/>
              </a:prstTxWarp>
            </a:bodyPr>
            <a:lstStyle/>
            <a:p>
              <a:endParaRPr lang="en-US" sz="1176"/>
            </a:p>
          </p:txBody>
        </p:sp>
      </p:grpSp>
      <p:sp>
        <p:nvSpPr>
          <p:cNvPr id="27" name="Right Arrow 26"/>
          <p:cNvSpPr/>
          <p:nvPr/>
        </p:nvSpPr>
        <p:spPr bwMode="auto">
          <a:xfrm flipH="1">
            <a:off x="6372436" y="2983564"/>
            <a:ext cx="411950" cy="216097"/>
          </a:xfrm>
          <a:prstGeom prst="rightArrow">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dirty="0">
              <a:solidFill>
                <a:srgbClr val="7030A0"/>
              </a:solidFill>
              <a:ea typeface="Segoe UI" pitchFamily="34" charset="0"/>
              <a:cs typeface="Segoe UI" pitchFamily="34" charset="0"/>
            </a:endParaRPr>
          </a:p>
        </p:txBody>
      </p:sp>
      <p:sp>
        <p:nvSpPr>
          <p:cNvPr id="28" name="Right Arrow 27"/>
          <p:cNvSpPr/>
          <p:nvPr/>
        </p:nvSpPr>
        <p:spPr bwMode="auto">
          <a:xfrm>
            <a:off x="6372436" y="3224667"/>
            <a:ext cx="411950" cy="216097"/>
          </a:xfrm>
          <a:prstGeom prst="rightArrow">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324" dirty="0">
              <a:solidFill>
                <a:srgbClr val="7030A0"/>
              </a:solidFill>
              <a:ea typeface="Segoe UI" pitchFamily="34" charset="0"/>
              <a:cs typeface="Segoe UI" pitchFamily="34" charset="0"/>
            </a:endParaRPr>
          </a:p>
        </p:txBody>
      </p:sp>
      <p:pic>
        <p:nvPicPr>
          <p:cNvPr id="29" name="Picture 7" descr="\\MAGNUM\Projects\Microsoft\Cloud Power FY12\Design\ICONS_PNG\Gears.png"/>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3350"/>
                    </a14:imgEffect>
                  </a14:imgLayer>
                </a14:imgProps>
              </a:ext>
            </a:extLst>
          </a:blip>
          <a:srcRect/>
          <a:stretch>
            <a:fillRect/>
          </a:stretch>
        </p:blipFill>
        <p:spPr bwMode="auto">
          <a:xfrm>
            <a:off x="6986757" y="2557284"/>
            <a:ext cx="540580" cy="540579"/>
          </a:xfrm>
          <a:prstGeom prst="rect">
            <a:avLst/>
          </a:prstGeom>
          <a:noFill/>
          <a:ln>
            <a:noFill/>
          </a:ln>
        </p:spPr>
      </p:pic>
      <p:sp>
        <p:nvSpPr>
          <p:cNvPr id="30" name="Freeform 29"/>
          <p:cNvSpPr>
            <a:spLocks noChangeAspect="1" noEditPoints="1"/>
          </p:cNvSpPr>
          <p:nvPr/>
        </p:nvSpPr>
        <p:spPr bwMode="black">
          <a:xfrm>
            <a:off x="7564713" y="2678040"/>
            <a:ext cx="305524" cy="30552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00AEEF"/>
          </a:solidFill>
          <a:ln>
            <a:noFill/>
          </a:ln>
          <a:extLst/>
        </p:spPr>
        <p:txBody>
          <a:bodyPr vert="horz" wrap="square" lIns="69959" tIns="34979" rIns="69959" bIns="3497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31" name="Freeform 30"/>
          <p:cNvSpPr>
            <a:spLocks noChangeAspect="1" noEditPoints="1"/>
          </p:cNvSpPr>
          <p:nvPr/>
        </p:nvSpPr>
        <p:spPr bwMode="black">
          <a:xfrm>
            <a:off x="7355886" y="3040713"/>
            <a:ext cx="251437" cy="313104"/>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AEEF"/>
          </a:solidFill>
          <a:ln>
            <a:noFill/>
          </a:ln>
          <a:extLst/>
        </p:spPr>
        <p:txBody>
          <a:bodyPr vert="horz" wrap="square" lIns="69959" tIns="34979" rIns="69959" bIns="3497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32" name="Group 31"/>
          <p:cNvGrpSpPr/>
          <p:nvPr/>
        </p:nvGrpSpPr>
        <p:grpSpPr bwMode="black">
          <a:xfrm>
            <a:off x="7293872" y="3783664"/>
            <a:ext cx="347763" cy="391312"/>
            <a:chOff x="1752600" y="4267200"/>
            <a:chExt cx="1157286" cy="1302545"/>
          </a:xfrm>
          <a:solidFill>
            <a:srgbClr val="00AEEF"/>
          </a:solidFill>
        </p:grpSpPr>
        <p:sp>
          <p:nvSpPr>
            <p:cNvPr id="33"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sp>
          <p:nvSpPr>
            <p:cNvPr id="34"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sp>
          <p:nvSpPr>
            <p:cNvPr id="35"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sp>
          <p:nvSpPr>
            <p:cNvPr id="3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sp>
          <p:nvSpPr>
            <p:cNvPr id="37"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sp>
          <p:nvSpPr>
            <p:cNvPr id="38"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sp>
          <p:nvSpPr>
            <p:cNvPr id="39"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176">
                <a:latin typeface="+mj-lt"/>
              </a:endParaRPr>
            </a:p>
          </p:txBody>
        </p:sp>
      </p:grpSp>
      <p:sp>
        <p:nvSpPr>
          <p:cNvPr id="40" name="TextBox 3"/>
          <p:cNvSpPr txBox="1"/>
          <p:nvPr/>
        </p:nvSpPr>
        <p:spPr>
          <a:xfrm>
            <a:off x="7030660" y="4174844"/>
            <a:ext cx="872681" cy="362667"/>
          </a:xfrm>
          <a:prstGeom prst="rect">
            <a:avLst/>
          </a:prstGeom>
          <a:noFill/>
        </p:spPr>
        <p:txBody>
          <a:bodyPr wrap="none" lIns="134464" tIns="107571" rIns="134464" bIns="107571" rtlCol="0">
            <a:spAutoFit/>
          </a:bodyPr>
          <a:lstStyle/>
          <a:p>
            <a:pPr>
              <a:lnSpc>
                <a:spcPct val="90000"/>
              </a:lnSpc>
              <a:spcAft>
                <a:spcPts val="441"/>
              </a:spcAft>
            </a:pPr>
            <a:r>
              <a:rPr lang="en-US" sz="1050" b="1" dirty="0">
                <a:solidFill>
                  <a:srgbClr val="00B0F0"/>
                </a:solidFill>
                <a:latin typeface="+mj-lt"/>
              </a:rPr>
              <a:t>Staging DB</a:t>
            </a:r>
          </a:p>
        </p:txBody>
      </p:sp>
      <p:sp>
        <p:nvSpPr>
          <p:cNvPr id="41" name="Isosceles Triangle 40"/>
          <p:cNvSpPr/>
          <p:nvPr/>
        </p:nvSpPr>
        <p:spPr bwMode="auto">
          <a:xfrm flipV="1">
            <a:off x="6692607" y="2518921"/>
            <a:ext cx="1577680" cy="1150442"/>
          </a:xfrm>
          <a:prstGeom prst="triangle">
            <a:avLst/>
          </a:prstGeom>
          <a:noFill/>
          <a:ln w="50800" cap="rnd">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 name="Group 41"/>
          <p:cNvGrpSpPr/>
          <p:nvPr/>
        </p:nvGrpSpPr>
        <p:grpSpPr>
          <a:xfrm>
            <a:off x="6230605" y="645333"/>
            <a:ext cx="2496881" cy="1652431"/>
            <a:chOff x="3498662" y="1522621"/>
            <a:chExt cx="3329175" cy="2203241"/>
          </a:xfrm>
        </p:grpSpPr>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8662" y="1522621"/>
              <a:ext cx="3329175" cy="2203241"/>
            </a:xfrm>
            <a:prstGeom prst="rect">
              <a:avLst/>
            </a:prstGeom>
          </p:spPr>
        </p:pic>
        <p:pic>
          <p:nvPicPr>
            <p:cNvPr id="44" name="Picture 43"/>
            <p:cNvPicPr>
              <a:picLocks noChangeAspect="1"/>
            </p:cNvPicPr>
            <p:nvPr/>
          </p:nvPicPr>
          <p:blipFill>
            <a:blip r:embed="rId8"/>
            <a:stretch>
              <a:fillRect/>
            </a:stretch>
          </p:blipFill>
          <p:spPr>
            <a:xfrm>
              <a:off x="3642630" y="1668462"/>
              <a:ext cx="3032807" cy="1821617"/>
            </a:xfrm>
            <a:prstGeom prst="rect">
              <a:avLst/>
            </a:prstGeom>
          </p:spPr>
        </p:pic>
      </p:grpSp>
      <p:sp>
        <p:nvSpPr>
          <p:cNvPr id="46" name="TextBox 45"/>
          <p:cNvSpPr txBox="1"/>
          <p:nvPr/>
        </p:nvSpPr>
        <p:spPr>
          <a:xfrm>
            <a:off x="2000251" y="4914901"/>
            <a:ext cx="1166088" cy="184666"/>
          </a:xfrm>
          <a:prstGeom prst="rect">
            <a:avLst/>
          </a:prstGeom>
          <a:noFill/>
        </p:spPr>
        <p:txBody>
          <a:bodyPr wrap="none" lIns="0" tIns="0" rIns="0" bIns="0" rtlCol="0">
            <a:spAutoFit/>
          </a:bodyPr>
          <a:lstStyle/>
          <a:p>
            <a:r>
              <a:rPr lang="en-US" sz="1200" dirty="0">
                <a:solidFill>
                  <a:schemeClr val="bg1"/>
                </a:solidFill>
              </a:rPr>
              <a:t>PREVIEW FEATURE</a:t>
            </a:r>
          </a:p>
        </p:txBody>
      </p:sp>
    </p:spTree>
    <p:extLst>
      <p:ext uri="{BB962C8B-B14F-4D97-AF65-F5344CB8AC3E}">
        <p14:creationId xmlns:p14="http://schemas.microsoft.com/office/powerpoint/2010/main" val="3493101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85246" y="20270"/>
            <a:ext cx="2357954" cy="2063354"/>
          </a:xfrm>
        </p:spPr>
        <p:txBody>
          <a:bodyPr/>
          <a:lstStyle/>
          <a:p>
            <a:r>
              <a:rPr lang="en-US" dirty="0" smtClean="0"/>
              <a:t>New </a:t>
            </a:r>
            <a:r>
              <a:rPr lang="en-US" dirty="0"/>
              <a:t>d</a:t>
            </a:r>
            <a:r>
              <a:rPr lang="en-US" dirty="0" smtClean="0"/>
              <a:t>atacenters</a:t>
            </a:r>
            <a:endParaRPr lang="en-US" dirty="0"/>
          </a:p>
        </p:txBody>
      </p:sp>
      <p:sp>
        <p:nvSpPr>
          <p:cNvPr id="3" name="Text Placeholder 2"/>
          <p:cNvSpPr>
            <a:spLocks noGrp="1"/>
          </p:cNvSpPr>
          <p:nvPr>
            <p:ph type="body" sz="quarter" idx="10"/>
          </p:nvPr>
        </p:nvSpPr>
        <p:spPr/>
        <p:txBody>
          <a:bodyPr/>
          <a:lstStyle/>
          <a:p>
            <a:r>
              <a:rPr lang="en-US" sz="1500"/>
              <a:t>Datacenter expansion to </a:t>
            </a:r>
            <a:r>
              <a:rPr lang="en-US" sz="1500" dirty="0"/>
              <a:t>Canada</a:t>
            </a:r>
            <a:r>
              <a:rPr lang="en-US" sz="1500"/>
              <a:t> and India</a:t>
            </a:r>
            <a:endParaRPr lang="en-US" dirty="0"/>
          </a:p>
        </p:txBody>
      </p:sp>
      <p:sp>
        <p:nvSpPr>
          <p:cNvPr id="5" name="TextBox 4"/>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pic>
        <p:nvPicPr>
          <p:cNvPr id="6" name="Picture 5"/>
          <p:cNvPicPr>
            <a:picLocks noChangeAspect="1"/>
          </p:cNvPicPr>
          <p:nvPr/>
        </p:nvPicPr>
        <p:blipFill>
          <a:blip r:embed="rId3"/>
          <a:stretch>
            <a:fillRect/>
          </a:stretch>
        </p:blipFill>
        <p:spPr>
          <a:xfrm>
            <a:off x="3486149" y="1143001"/>
            <a:ext cx="5486400" cy="3083474"/>
          </a:xfrm>
          <a:prstGeom prst="rect">
            <a:avLst/>
          </a:prstGeom>
        </p:spPr>
      </p:pic>
    </p:spTree>
    <p:extLst>
      <p:ext uri="{BB962C8B-B14F-4D97-AF65-F5344CB8AC3E}">
        <p14:creationId xmlns:p14="http://schemas.microsoft.com/office/powerpoint/2010/main" val="1414671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lstStyle/>
          <a:p>
            <a:r>
              <a:rPr lang="en-US" sz="2700" dirty="0"/>
              <a:t>Compliance </a:t>
            </a:r>
            <a:r>
              <a:rPr lang="en-US" sz="2700"/>
              <a:t>and data protection</a:t>
            </a:r>
            <a:endParaRPr lang="en-US" sz="2400" dirty="0"/>
          </a:p>
        </p:txBody>
      </p:sp>
      <p:sp>
        <p:nvSpPr>
          <p:cNvPr id="17" name="Text Placeholder 16"/>
          <p:cNvSpPr>
            <a:spLocks noGrp="1"/>
          </p:cNvSpPr>
          <p:nvPr>
            <p:ph type="body" sz="quarter" idx="10"/>
          </p:nvPr>
        </p:nvSpPr>
        <p:spPr/>
        <p:txBody>
          <a:bodyPr/>
          <a:lstStyle/>
          <a:p>
            <a:r>
              <a:rPr lang="en-US" dirty="0"/>
              <a:t>Additional</a:t>
            </a:r>
            <a:r>
              <a:rPr lang="en-US"/>
              <a:t> </a:t>
            </a:r>
            <a:r>
              <a:rPr lang="en-US" dirty="0"/>
              <a:t>certifications and industry/government </a:t>
            </a:r>
            <a:r>
              <a:rPr lang="en-US"/>
              <a:t>requirements</a:t>
            </a:r>
          </a:p>
        </p:txBody>
      </p:sp>
      <p:sp>
        <p:nvSpPr>
          <p:cNvPr id="66" name="Title 1"/>
          <p:cNvSpPr txBox="1">
            <a:spLocks/>
          </p:cNvSpPr>
          <p:nvPr/>
        </p:nvSpPr>
        <p:spPr>
          <a:xfrm>
            <a:off x="3429000" y="374379"/>
            <a:ext cx="5516001" cy="720432"/>
          </a:xfrm>
          <a:prstGeom prst="rect">
            <a:avLst/>
          </a:prstGeom>
        </p:spPr>
        <p:txBody>
          <a:bodyPr/>
          <a:lstStyle>
            <a:lvl1pPr algn="l" defTabSz="914363" rtl="0" eaLnBrk="1" latinLnBrk="0" hangingPunct="1">
              <a:lnSpc>
                <a:spcPct val="90000"/>
              </a:lnSpc>
              <a:spcBef>
                <a:spcPct val="0"/>
              </a:spcBef>
              <a:buNone/>
              <a:defRPr lang="en-US" sz="4400" b="0" kern="1200" cap="none" spc="-100" baseline="0" dirty="0" smtClean="0">
                <a:ln w="3175">
                  <a:noFill/>
                </a:ln>
                <a:solidFill>
                  <a:schemeClr val="accent2"/>
                </a:solidFill>
                <a:effectLst/>
                <a:latin typeface="+mj-lt"/>
                <a:ea typeface="+mn-ea"/>
                <a:cs typeface="Arial" charset="0"/>
              </a:defRPr>
            </a:lvl1pPr>
          </a:lstStyle>
          <a:p>
            <a:r>
              <a:rPr lang="en-US" sz="3300" dirty="0">
                <a:latin typeface="Segoe UI Light" panose="020B0502040204020203" pitchFamily="34" charset="0"/>
                <a:cs typeface="Segoe UI Light" panose="020B0502040204020203" pitchFamily="34" charset="0"/>
              </a:rPr>
              <a:t>CRM Online compliance</a:t>
            </a:r>
          </a:p>
        </p:txBody>
      </p:sp>
      <p:sp>
        <p:nvSpPr>
          <p:cNvPr id="67" name="TextBox 66"/>
          <p:cNvSpPr txBox="1"/>
          <p:nvPr/>
        </p:nvSpPr>
        <p:spPr>
          <a:xfrm>
            <a:off x="5314950" y="1028701"/>
            <a:ext cx="1815539" cy="493489"/>
          </a:xfrm>
          <a:prstGeom prst="rect">
            <a:avLst/>
          </a:prstGeom>
          <a:solidFill>
            <a:srgbClr val="C59EE2"/>
          </a:solidFill>
        </p:spPr>
        <p:txBody>
          <a:bodyPr wrap="square" rtlCol="0">
            <a:noAutofit/>
          </a:bodyPr>
          <a:lstStyle/>
          <a:p>
            <a:pPr algn="ctr" defTabSz="685669"/>
            <a:r>
              <a:rPr lang="en-US" sz="1200" b="1" dirty="0">
                <a:gradFill>
                  <a:gsLst>
                    <a:gs pos="0">
                      <a:srgbClr val="FFFFFF"/>
                    </a:gs>
                    <a:gs pos="65000">
                      <a:srgbClr val="FFFFFF"/>
                    </a:gs>
                  </a:gsLst>
                </a:gradFill>
                <a:ea typeface="Segoe UI Black" panose="020B0A02040204020203" pitchFamily="34" charset="0"/>
                <a:cs typeface="Segoe UI Black" panose="020B0A02040204020203" pitchFamily="34" charset="0"/>
              </a:rPr>
              <a:t>Agreements</a:t>
            </a:r>
          </a:p>
          <a:p>
            <a:pPr algn="ctr" defTabSz="685669"/>
            <a:endParaRPr lang="en-US" sz="1200" dirty="0">
              <a:gradFill>
                <a:gsLst>
                  <a:gs pos="0">
                    <a:srgbClr val="FFFFFF"/>
                  </a:gs>
                  <a:gs pos="65000">
                    <a:srgbClr val="FFFFFF"/>
                  </a:gs>
                </a:gsLst>
              </a:gradFill>
              <a:latin typeface="Segoe UI Light" panose="020B0502040204020203" pitchFamily="34" charset="0"/>
              <a:cs typeface="Segoe UI Light" panose="020B0502040204020203" pitchFamily="34" charset="0"/>
            </a:endParaRPr>
          </a:p>
          <a:p>
            <a:pPr algn="ctr" defTabSz="685669"/>
            <a:endParaRPr lang="en-US" sz="1500" dirty="0">
              <a:gradFill>
                <a:gsLst>
                  <a:gs pos="0">
                    <a:srgbClr val="FFFFFF"/>
                  </a:gs>
                  <a:gs pos="65000">
                    <a:srgbClr val="FFFFFF"/>
                  </a:gs>
                </a:gsLst>
              </a:gradFill>
              <a:latin typeface="Segoe UI Light" panose="020B0502040204020203" pitchFamily="34" charset="0"/>
              <a:cs typeface="Segoe UI Light" panose="020B0502040204020203" pitchFamily="34" charset="0"/>
            </a:endParaRPr>
          </a:p>
        </p:txBody>
      </p:sp>
      <p:sp>
        <p:nvSpPr>
          <p:cNvPr id="68" name="TextBox 67"/>
          <p:cNvSpPr txBox="1"/>
          <p:nvPr/>
        </p:nvSpPr>
        <p:spPr>
          <a:xfrm>
            <a:off x="3429001" y="1028701"/>
            <a:ext cx="1811434" cy="493489"/>
          </a:xfrm>
          <a:prstGeom prst="rect">
            <a:avLst/>
          </a:prstGeom>
          <a:solidFill>
            <a:srgbClr val="C59EE2"/>
          </a:solidFill>
        </p:spPr>
        <p:txBody>
          <a:bodyPr wrap="square" rtlCol="0">
            <a:noAutofit/>
          </a:bodyPr>
          <a:lstStyle/>
          <a:p>
            <a:pPr algn="ctr" defTabSz="685669"/>
            <a:r>
              <a:rPr lang="en-US" sz="1200" b="1" dirty="0">
                <a:gradFill>
                  <a:gsLst>
                    <a:gs pos="0">
                      <a:srgbClr val="FFFFFF"/>
                    </a:gs>
                    <a:gs pos="65000">
                      <a:srgbClr val="FFFFFF"/>
                    </a:gs>
                  </a:gsLst>
                </a:gradFill>
                <a:ea typeface="Segoe UI Black" panose="020B0A02040204020203" pitchFamily="34" charset="0"/>
                <a:cs typeface="Segoe UI Black" panose="020B0A02040204020203" pitchFamily="34" charset="0"/>
              </a:rPr>
              <a:t>Certifications / audit reports</a:t>
            </a:r>
          </a:p>
          <a:p>
            <a:pPr algn="ctr" defTabSz="685669"/>
            <a:endParaRPr lang="en-US" sz="1200" dirty="0">
              <a:gradFill>
                <a:gsLst>
                  <a:gs pos="0">
                    <a:srgbClr val="FFFFFF"/>
                  </a:gs>
                  <a:gs pos="65000">
                    <a:srgbClr val="FFFFFF"/>
                  </a:gs>
                </a:gsLst>
              </a:gradFill>
              <a:latin typeface="Segoe UI Light" panose="020B0502040204020203" pitchFamily="34" charset="0"/>
              <a:cs typeface="Segoe UI Light" panose="020B0502040204020203" pitchFamily="34" charset="0"/>
            </a:endParaRPr>
          </a:p>
        </p:txBody>
      </p:sp>
      <p:graphicFrame>
        <p:nvGraphicFramePr>
          <p:cNvPr id="69" name="Table 68"/>
          <p:cNvGraphicFramePr>
            <a:graphicFrameLocks noGrp="1"/>
          </p:cNvGraphicFramePr>
          <p:nvPr>
            <p:extLst/>
          </p:nvPr>
        </p:nvGraphicFramePr>
        <p:xfrm>
          <a:off x="3435409" y="1501455"/>
          <a:ext cx="1798616" cy="2210786"/>
        </p:xfrm>
        <a:graphic>
          <a:graphicData uri="http://schemas.openxmlformats.org/drawingml/2006/table">
            <a:tbl>
              <a:tblPr firstRow="1" bandRow="1">
                <a:solidFill>
                  <a:schemeClr val="bg1"/>
                </a:solidFill>
                <a:tableStyleId>{5A111915-BE36-4E01-A7E5-04B1672EAD32}</a:tableStyleId>
              </a:tblPr>
              <a:tblGrid>
                <a:gridCol w="899308">
                  <a:extLst>
                    <a:ext uri="{9D8B030D-6E8A-4147-A177-3AD203B41FA5}">
                      <a16:colId xmlns:a16="http://schemas.microsoft.com/office/drawing/2014/main" xmlns="" val="20000"/>
                    </a:ext>
                  </a:extLst>
                </a:gridCol>
                <a:gridCol w="899308">
                  <a:extLst>
                    <a:ext uri="{9D8B030D-6E8A-4147-A177-3AD203B41FA5}">
                      <a16:colId xmlns:a16="http://schemas.microsoft.com/office/drawing/2014/main" xmlns="" val="20001"/>
                    </a:ext>
                  </a:extLst>
                </a:gridCol>
              </a:tblGrid>
              <a:tr h="305085">
                <a:tc>
                  <a:txBody>
                    <a:bodyPr/>
                    <a:lstStyle/>
                    <a:p>
                      <a:pPr marL="0" algn="l" defTabSz="932742" rtl="0" eaLnBrk="1" latinLnBrk="0" hangingPunct="1"/>
                      <a:r>
                        <a:rPr lang="en-US" sz="1100" b="1" kern="1200" dirty="0" smtClean="0">
                          <a:gradFill>
                            <a:gsLst>
                              <a:gs pos="0">
                                <a:schemeClr val="bg1"/>
                              </a:gs>
                              <a:gs pos="71000">
                                <a:schemeClr val="bg1"/>
                              </a:gs>
                            </a:gsLst>
                            <a:lin ang="5400000" scaled="0"/>
                          </a:gradFill>
                          <a:latin typeface="+mn-lt"/>
                          <a:ea typeface="+mn-ea"/>
                          <a:cs typeface="+mn-cs"/>
                        </a:rPr>
                        <a:t>Certification</a:t>
                      </a:r>
                      <a:endParaRPr lang="en-US" sz="1100" b="1" kern="1200" dirty="0">
                        <a:gradFill>
                          <a:gsLst>
                            <a:gs pos="0">
                              <a:schemeClr val="bg1"/>
                            </a:gs>
                            <a:gs pos="71000">
                              <a:schemeClr val="bg1"/>
                            </a:gs>
                          </a:gsLst>
                          <a:lin ang="5400000" scaled="0"/>
                        </a:gradFill>
                        <a:latin typeface="+mn-lt"/>
                        <a:ea typeface="+mn-ea"/>
                        <a:cs typeface="+mn-cs"/>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marL="0" algn="l" defTabSz="932742" rtl="0" eaLnBrk="1" latinLnBrk="0" hangingPunct="1"/>
                      <a:r>
                        <a:rPr lang="en-US" sz="1100" b="1" kern="1200" dirty="0" smtClean="0">
                          <a:gradFill>
                            <a:gsLst>
                              <a:gs pos="0">
                                <a:schemeClr val="bg1"/>
                              </a:gs>
                              <a:gs pos="71000">
                                <a:schemeClr val="bg1"/>
                              </a:gs>
                            </a:gsLst>
                            <a:lin ang="5400000" scaled="0"/>
                          </a:gradFill>
                          <a:latin typeface="+mn-lt"/>
                          <a:ea typeface="+mn-ea"/>
                          <a:cs typeface="+mn-cs"/>
                        </a:rPr>
                        <a:t>Customers</a:t>
                      </a:r>
                      <a:endParaRPr lang="en-US" sz="1100" b="1" kern="1200" dirty="0">
                        <a:gradFill>
                          <a:gsLst>
                            <a:gs pos="0">
                              <a:schemeClr val="bg1"/>
                            </a:gs>
                            <a:gs pos="71000">
                              <a:schemeClr val="bg1"/>
                            </a:gs>
                          </a:gsLst>
                          <a:lin ang="5400000" scaled="0"/>
                        </a:gradFill>
                        <a:latin typeface="+mn-lt"/>
                        <a:ea typeface="+mn-ea"/>
                        <a:cs typeface="+mn-cs"/>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388610">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latin typeface="+mn-lt"/>
                          <a:ea typeface="+mn-ea"/>
                          <a:cs typeface="+mn-cs"/>
                        </a:rPr>
                        <a:t>SSAE 16 </a:t>
                      </a:r>
                    </a:p>
                    <a:p>
                      <a:pPr marL="0" algn="l" defTabSz="932597" rtl="0" eaLnBrk="1" latinLnBrk="0" hangingPunct="1"/>
                      <a:r>
                        <a:rPr lang="en-US" sz="1100" kern="1200" dirty="0" smtClean="0">
                          <a:gradFill>
                            <a:gsLst>
                              <a:gs pos="0">
                                <a:schemeClr val="tx1"/>
                              </a:gs>
                              <a:gs pos="71000">
                                <a:schemeClr val="tx1"/>
                              </a:gs>
                            </a:gsLst>
                            <a:lin ang="5400000" scaled="0"/>
                          </a:gradFill>
                          <a:latin typeface="+mn-lt"/>
                          <a:ea typeface="+mn-ea"/>
                          <a:cs typeface="+mn-cs"/>
                        </a:rPr>
                        <a:t>SOC 1</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latin typeface="+mn-lt"/>
                          <a:ea typeface="+mn-ea"/>
                          <a:cs typeface="+mn-cs"/>
                        </a:rPr>
                        <a:t>All</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1"/>
                  </a:ext>
                </a:extLst>
              </a:tr>
              <a:tr h="373826">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EU Safe Harbor</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EU </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2"/>
                  </a:ext>
                </a:extLst>
              </a:tr>
              <a:tr h="305085">
                <a:tc>
                  <a:txBody>
                    <a:bodyPr/>
                    <a:lstStyle/>
                    <a:p>
                      <a:r>
                        <a:rPr lang="en-US" sz="1100" dirty="0" smtClean="0">
                          <a:gradFill>
                            <a:gsLst>
                              <a:gs pos="0">
                                <a:schemeClr val="tx1"/>
                              </a:gs>
                              <a:gs pos="71000">
                                <a:schemeClr val="tx1"/>
                              </a:gs>
                            </a:gsLst>
                            <a:lin ang="5400000" scaled="0"/>
                          </a:gradFill>
                        </a:rPr>
                        <a:t>ISO 27001</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100" dirty="0" smtClean="0">
                          <a:gradFill>
                            <a:gsLst>
                              <a:gs pos="0">
                                <a:schemeClr val="tx1"/>
                              </a:gs>
                              <a:gs pos="71000">
                                <a:schemeClr val="tx1"/>
                              </a:gs>
                            </a:gsLst>
                            <a:lin ang="5400000" scaled="0"/>
                          </a:gradFill>
                        </a:rPr>
                        <a:t>All </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3"/>
                  </a:ext>
                </a:extLst>
              </a:tr>
              <a:tr h="305085">
                <a:tc>
                  <a:txBody>
                    <a:bodyPr/>
                    <a:lstStyle/>
                    <a:p>
                      <a:r>
                        <a:rPr lang="en-US" sz="1100" dirty="0" smtClean="0">
                          <a:gradFill>
                            <a:gsLst>
                              <a:gs pos="0">
                                <a:schemeClr val="tx1"/>
                              </a:gs>
                              <a:gs pos="71000">
                                <a:schemeClr val="tx1"/>
                              </a:gs>
                            </a:gsLst>
                            <a:lin ang="5400000" scaled="0"/>
                          </a:gradFill>
                        </a:rPr>
                        <a:t>ISO 27018</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100" dirty="0" smtClean="0">
                          <a:gradFill>
                            <a:gsLst>
                              <a:gs pos="0">
                                <a:schemeClr val="tx1"/>
                              </a:gs>
                              <a:gs pos="71000">
                                <a:schemeClr val="tx1"/>
                              </a:gs>
                            </a:gsLst>
                            <a:lin ang="5400000" scaled="0"/>
                          </a:gradFill>
                        </a:rPr>
                        <a:t>All</a:t>
                      </a:r>
                      <a:r>
                        <a:rPr lang="en-US" sz="1100" baseline="0" dirty="0" smtClean="0">
                          <a:gradFill>
                            <a:gsLst>
                              <a:gs pos="0">
                                <a:schemeClr val="tx1"/>
                              </a:gs>
                              <a:gs pos="71000">
                                <a:schemeClr val="tx1"/>
                              </a:gs>
                            </a:gsLst>
                            <a:lin ang="5400000" scaled="0"/>
                          </a:gradFill>
                        </a:rPr>
                        <a:t> (guidance)</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4"/>
                  </a:ext>
                </a:extLst>
              </a:tr>
              <a:tr h="388610">
                <a:tc>
                  <a:txBody>
                    <a:bodyPr/>
                    <a:lstStyle/>
                    <a:p>
                      <a:pPr marL="0" algn="l" defTabSz="932742" rtl="0" eaLnBrk="1" latinLnBrk="0" hangingPunct="1"/>
                      <a:r>
                        <a:rPr lang="en-US" sz="1100" kern="1200" baseline="0" dirty="0" smtClean="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rPr>
                        <a:t>SSAE 16 SOC 2</a:t>
                      </a:r>
                      <a:endParaRPr lang="en-US" sz="1100" kern="1200" baseline="0" dirty="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algn="l" defTabSz="932742" rtl="0" eaLnBrk="1" latinLnBrk="0" hangingPunct="1"/>
                      <a:r>
                        <a:rPr lang="en-US" sz="1100" kern="1200" baseline="0" dirty="0" smtClean="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rPr>
                        <a:t>All</a:t>
                      </a:r>
                      <a:endParaRPr lang="en-US" sz="1100" kern="1200" baseline="0" dirty="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5"/>
                  </a:ext>
                </a:extLst>
              </a:tr>
            </a:tbl>
          </a:graphicData>
        </a:graphic>
      </p:graphicFrame>
      <p:graphicFrame>
        <p:nvGraphicFramePr>
          <p:cNvPr id="70" name="Table 69"/>
          <p:cNvGraphicFramePr>
            <a:graphicFrameLocks noGrp="1"/>
          </p:cNvGraphicFramePr>
          <p:nvPr>
            <p:extLst/>
          </p:nvPr>
        </p:nvGraphicFramePr>
        <p:xfrm>
          <a:off x="5323080" y="1501456"/>
          <a:ext cx="1807408" cy="1714628"/>
        </p:xfrm>
        <a:graphic>
          <a:graphicData uri="http://schemas.openxmlformats.org/drawingml/2006/table">
            <a:tbl>
              <a:tblPr firstRow="1" bandRow="1">
                <a:tableStyleId>{5A111915-BE36-4E01-A7E5-04B1672EAD32}</a:tableStyleId>
              </a:tblPr>
              <a:tblGrid>
                <a:gridCol w="903704">
                  <a:extLst>
                    <a:ext uri="{9D8B030D-6E8A-4147-A177-3AD203B41FA5}">
                      <a16:colId xmlns:a16="http://schemas.microsoft.com/office/drawing/2014/main" xmlns="" val="20000"/>
                    </a:ext>
                  </a:extLst>
                </a:gridCol>
                <a:gridCol w="903704">
                  <a:extLst>
                    <a:ext uri="{9D8B030D-6E8A-4147-A177-3AD203B41FA5}">
                      <a16:colId xmlns:a16="http://schemas.microsoft.com/office/drawing/2014/main" xmlns="" val="20001"/>
                    </a:ext>
                  </a:extLst>
                </a:gridCol>
              </a:tblGrid>
              <a:tr h="303657">
                <a:tc>
                  <a:txBody>
                    <a:bodyPr/>
                    <a:lstStyle/>
                    <a:p>
                      <a:pPr marL="0" algn="l" defTabSz="932742" rtl="0" eaLnBrk="1" latinLnBrk="0" hangingPunct="1"/>
                      <a:r>
                        <a:rPr lang="en-US" sz="1100" b="1" kern="1200" dirty="0" smtClean="0">
                          <a:gradFill>
                            <a:gsLst>
                              <a:gs pos="0">
                                <a:schemeClr val="bg1"/>
                              </a:gs>
                              <a:gs pos="71000">
                                <a:schemeClr val="bg1"/>
                              </a:gs>
                            </a:gsLst>
                            <a:lin ang="5400000" scaled="0"/>
                          </a:gradFill>
                          <a:latin typeface="+mn-lt"/>
                          <a:ea typeface="+mn-ea"/>
                          <a:cs typeface="+mn-cs"/>
                        </a:rPr>
                        <a:t>Agreement</a:t>
                      </a:r>
                      <a:endParaRPr lang="en-US" sz="1100" b="1" kern="1200" dirty="0">
                        <a:gradFill>
                          <a:gsLst>
                            <a:gs pos="0">
                              <a:schemeClr val="bg1"/>
                            </a:gs>
                            <a:gs pos="71000">
                              <a:schemeClr val="bg1"/>
                            </a:gs>
                          </a:gsLst>
                          <a:lin ang="5400000" scaled="0"/>
                        </a:gradFill>
                        <a:latin typeface="+mn-lt"/>
                        <a:ea typeface="+mn-ea"/>
                        <a:cs typeface="+mn-cs"/>
                      </a:endParaRPr>
                    </a:p>
                  </a:txBody>
                  <a:tcPr marL="68570" marR="68570"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marL="0" algn="l" defTabSz="932742" rtl="0" eaLnBrk="1" latinLnBrk="0" hangingPunct="1"/>
                      <a:r>
                        <a:rPr lang="en-US" sz="1100" b="1" kern="1200" dirty="0" smtClean="0">
                          <a:gradFill>
                            <a:gsLst>
                              <a:gs pos="0">
                                <a:schemeClr val="bg1"/>
                              </a:gs>
                              <a:gs pos="71000">
                                <a:schemeClr val="bg1"/>
                              </a:gs>
                            </a:gsLst>
                            <a:lin ang="5400000" scaled="0"/>
                          </a:gradFill>
                          <a:latin typeface="+mn-lt"/>
                          <a:ea typeface="+mn-ea"/>
                          <a:cs typeface="+mn-cs"/>
                        </a:rPr>
                        <a:t>Customers</a:t>
                      </a:r>
                      <a:endParaRPr lang="en-US" sz="1100" b="1" kern="1200" dirty="0">
                        <a:gradFill>
                          <a:gsLst>
                            <a:gs pos="0">
                              <a:schemeClr val="bg1"/>
                            </a:gs>
                            <a:gs pos="71000">
                              <a:schemeClr val="bg1"/>
                            </a:gs>
                          </a:gsLst>
                          <a:lin ang="5400000" scaled="0"/>
                        </a:gradFill>
                        <a:latin typeface="+mn-lt"/>
                        <a:ea typeface="+mn-ea"/>
                        <a:cs typeface="+mn-cs"/>
                      </a:endParaRPr>
                    </a:p>
                  </a:txBody>
                  <a:tcPr marL="68570" marR="68570"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521174">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EU Model Clauses</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EU</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1"/>
                  </a:ext>
                </a:extLst>
              </a:tr>
              <a:tr h="296599">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HIPAA - BAA</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Health Care</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2"/>
                  </a:ext>
                </a:extLst>
              </a:tr>
              <a:tr h="296599">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DPA</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All </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3"/>
                  </a:ext>
                </a:extLst>
              </a:tr>
              <a:tr h="296599">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FSI Program</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32597" rtl="0" eaLnBrk="1" latinLnBrk="0" hangingPunct="1"/>
                      <a:r>
                        <a:rPr lang="en-US" sz="1100" kern="1200" dirty="0" smtClean="0">
                          <a:gradFill>
                            <a:gsLst>
                              <a:gs pos="0">
                                <a:schemeClr val="tx1"/>
                              </a:gs>
                              <a:gs pos="71000">
                                <a:schemeClr val="tx1"/>
                              </a:gs>
                            </a:gsLst>
                            <a:lin ang="5400000" scaled="0"/>
                          </a:gradFill>
                        </a:rPr>
                        <a:t>Financial</a:t>
                      </a:r>
                    </a:p>
                  </a:txBody>
                  <a:tcPr marL="68570" marR="68570" marT="26893" marB="26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4"/>
                  </a:ext>
                </a:extLst>
              </a:tr>
            </a:tbl>
          </a:graphicData>
        </a:graphic>
      </p:graphicFrame>
      <p:sp>
        <p:nvSpPr>
          <p:cNvPr id="71" name="TextBox 70"/>
          <p:cNvSpPr txBox="1"/>
          <p:nvPr/>
        </p:nvSpPr>
        <p:spPr>
          <a:xfrm>
            <a:off x="7199353" y="1028701"/>
            <a:ext cx="1811434" cy="493489"/>
          </a:xfrm>
          <a:prstGeom prst="rect">
            <a:avLst/>
          </a:prstGeom>
          <a:solidFill>
            <a:srgbClr val="C59EE2"/>
          </a:solidFill>
        </p:spPr>
        <p:txBody>
          <a:bodyPr wrap="square" lIns="67232" rIns="67232" rtlCol="0">
            <a:noAutofit/>
          </a:bodyPr>
          <a:lstStyle/>
          <a:p>
            <a:pPr algn="ctr" defTabSz="685669"/>
            <a:r>
              <a:rPr lang="en-US" sz="1200" b="1" dirty="0">
                <a:gradFill>
                  <a:gsLst>
                    <a:gs pos="0">
                      <a:srgbClr val="FFFFFF"/>
                    </a:gs>
                    <a:gs pos="65000">
                      <a:srgbClr val="FFFFFF"/>
                    </a:gs>
                  </a:gsLst>
                </a:gradFill>
                <a:ea typeface="Segoe UI Black" panose="020B0A02040204020203" pitchFamily="34" charset="0"/>
                <a:cs typeface="Segoe UI Black" panose="020B0A02040204020203" pitchFamily="34" charset="0"/>
              </a:rPr>
              <a:t>Industry and </a:t>
            </a:r>
            <a:br>
              <a:rPr lang="en-US" sz="1200" b="1" dirty="0">
                <a:gradFill>
                  <a:gsLst>
                    <a:gs pos="0">
                      <a:srgbClr val="FFFFFF"/>
                    </a:gs>
                    <a:gs pos="65000">
                      <a:srgbClr val="FFFFFF"/>
                    </a:gs>
                  </a:gsLst>
                </a:gradFill>
                <a:ea typeface="Segoe UI Black" panose="020B0A02040204020203" pitchFamily="34" charset="0"/>
                <a:cs typeface="Segoe UI Black" panose="020B0A02040204020203" pitchFamily="34" charset="0"/>
              </a:rPr>
            </a:br>
            <a:r>
              <a:rPr lang="en-US" sz="1200" b="1" dirty="0">
                <a:gradFill>
                  <a:gsLst>
                    <a:gs pos="0">
                      <a:srgbClr val="FFFFFF"/>
                    </a:gs>
                    <a:gs pos="65000">
                      <a:srgbClr val="FFFFFF"/>
                    </a:gs>
                  </a:gsLst>
                </a:gradFill>
                <a:ea typeface="Segoe UI Black" panose="020B0A02040204020203" pitchFamily="34" charset="0"/>
                <a:cs typeface="Segoe UI Black" panose="020B0A02040204020203" pitchFamily="34" charset="0"/>
              </a:rPr>
              <a:t>Government requirements</a:t>
            </a:r>
          </a:p>
          <a:p>
            <a:pPr defTabSz="685669"/>
            <a:endParaRPr lang="en-US" sz="1200" dirty="0">
              <a:solidFill>
                <a:schemeClr val="bg1"/>
              </a:solidFill>
              <a:latin typeface="Segoe UI Light" panose="020B0502040204020203" pitchFamily="34" charset="0"/>
              <a:cs typeface="Segoe UI Light" panose="020B0502040204020203" pitchFamily="34" charset="0"/>
            </a:endParaRPr>
          </a:p>
          <a:p>
            <a:pPr algn="ctr" defTabSz="685669"/>
            <a:endParaRPr lang="en-US" sz="1500" dirty="0">
              <a:gradFill>
                <a:gsLst>
                  <a:gs pos="0">
                    <a:srgbClr val="FFFFFF"/>
                  </a:gs>
                  <a:gs pos="65000">
                    <a:srgbClr val="FFFFFF"/>
                  </a:gs>
                </a:gsLst>
              </a:gradFill>
              <a:latin typeface="Segoe UI Light" panose="020B0502040204020203" pitchFamily="34" charset="0"/>
              <a:cs typeface="Segoe UI Light" panose="020B0502040204020203" pitchFamily="34" charset="0"/>
            </a:endParaRPr>
          </a:p>
        </p:txBody>
      </p:sp>
      <p:graphicFrame>
        <p:nvGraphicFramePr>
          <p:cNvPr id="72" name="Table 71"/>
          <p:cNvGraphicFramePr>
            <a:graphicFrameLocks noGrp="1"/>
          </p:cNvGraphicFramePr>
          <p:nvPr>
            <p:extLst/>
          </p:nvPr>
        </p:nvGraphicFramePr>
        <p:xfrm>
          <a:off x="7207369" y="1501455"/>
          <a:ext cx="1795400" cy="2606855"/>
        </p:xfrm>
        <a:graphic>
          <a:graphicData uri="http://schemas.openxmlformats.org/drawingml/2006/table">
            <a:tbl>
              <a:tblPr firstRow="1" bandRow="1">
                <a:tableStyleId>{5A111915-BE36-4E01-A7E5-04B1672EAD32}</a:tableStyleId>
              </a:tblPr>
              <a:tblGrid>
                <a:gridCol w="897700">
                  <a:extLst>
                    <a:ext uri="{9D8B030D-6E8A-4147-A177-3AD203B41FA5}">
                      <a16:colId xmlns:a16="http://schemas.microsoft.com/office/drawing/2014/main" xmlns="" val="20000"/>
                    </a:ext>
                  </a:extLst>
                </a:gridCol>
                <a:gridCol w="897700">
                  <a:extLst>
                    <a:ext uri="{9D8B030D-6E8A-4147-A177-3AD203B41FA5}">
                      <a16:colId xmlns:a16="http://schemas.microsoft.com/office/drawing/2014/main" xmlns="" val="20001"/>
                    </a:ext>
                  </a:extLst>
                </a:gridCol>
              </a:tblGrid>
              <a:tr h="305085">
                <a:tc>
                  <a:txBody>
                    <a:bodyPr/>
                    <a:lstStyle/>
                    <a:p>
                      <a:r>
                        <a:rPr lang="en-US" sz="1100" dirty="0" smtClean="0">
                          <a:gradFill>
                            <a:gsLst>
                              <a:gs pos="0">
                                <a:schemeClr val="bg1"/>
                              </a:gs>
                              <a:gs pos="71000">
                                <a:schemeClr val="bg1"/>
                              </a:gs>
                            </a:gsLst>
                            <a:lin ang="5400000" scaled="0"/>
                          </a:gradFill>
                        </a:rPr>
                        <a:t>Artifact</a:t>
                      </a:r>
                      <a:endParaRPr lang="en-US" sz="1100" dirty="0">
                        <a:gradFill>
                          <a:gsLst>
                            <a:gs pos="0">
                              <a:schemeClr val="bg1"/>
                            </a:gs>
                            <a:gs pos="71000">
                              <a:schemeClr val="bg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r>
                        <a:rPr lang="en-US" sz="1100" dirty="0" smtClean="0">
                          <a:gradFill>
                            <a:gsLst>
                              <a:gs pos="0">
                                <a:schemeClr val="bg1"/>
                              </a:gs>
                              <a:gs pos="71000">
                                <a:schemeClr val="bg1"/>
                              </a:gs>
                            </a:gsLst>
                            <a:lin ang="5400000" scaled="0"/>
                          </a:gradFill>
                        </a:rPr>
                        <a:t>Customers</a:t>
                      </a:r>
                      <a:endParaRPr lang="en-US" sz="1100" dirty="0">
                        <a:gradFill>
                          <a:gsLst>
                            <a:gs pos="0">
                              <a:schemeClr val="bg1"/>
                            </a:gs>
                            <a:gs pos="71000">
                              <a:schemeClr val="bg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xmlns="" val="10000"/>
                  </a:ext>
                </a:extLst>
              </a:tr>
              <a:tr h="388610">
                <a:tc>
                  <a:txBody>
                    <a:bodyPr/>
                    <a:lstStyle/>
                    <a:p>
                      <a:r>
                        <a:rPr lang="en-US" sz="1100" dirty="0" smtClean="0">
                          <a:gradFill>
                            <a:gsLst>
                              <a:gs pos="0">
                                <a:schemeClr val="tx1"/>
                              </a:gs>
                              <a:gs pos="71000">
                                <a:schemeClr val="tx1"/>
                              </a:gs>
                            </a:gsLst>
                            <a:lin ang="5400000" scaled="0"/>
                          </a:gradFill>
                        </a:rPr>
                        <a:t>IL 2</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100" dirty="0" smtClean="0">
                          <a:gradFill>
                            <a:gsLst>
                              <a:gs pos="0">
                                <a:schemeClr val="tx1"/>
                              </a:gs>
                              <a:gs pos="71000">
                                <a:schemeClr val="tx1"/>
                              </a:gs>
                            </a:gsLst>
                            <a:lin ang="5400000" scaled="0"/>
                          </a:gradFill>
                        </a:rPr>
                        <a:t>UK Government</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1"/>
                  </a:ext>
                </a:extLst>
              </a:tr>
              <a:tr h="305085">
                <a:tc>
                  <a:txBody>
                    <a:bodyPr/>
                    <a:lstStyle/>
                    <a:p>
                      <a:r>
                        <a:rPr lang="en-US" sz="1100" dirty="0" smtClean="0">
                          <a:gradFill>
                            <a:gsLst>
                              <a:gs pos="0">
                                <a:schemeClr val="tx1"/>
                              </a:gs>
                              <a:gs pos="71000">
                                <a:schemeClr val="tx1"/>
                              </a:gs>
                            </a:gsLst>
                            <a:lin ang="5400000" scaled="0"/>
                          </a:gradFill>
                        </a:rPr>
                        <a:t>CRM for Govt</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100" dirty="0" smtClean="0">
                          <a:gradFill>
                            <a:gsLst>
                              <a:gs pos="0">
                                <a:schemeClr val="tx1"/>
                              </a:gs>
                              <a:gs pos="71000">
                                <a:schemeClr val="tx1"/>
                              </a:gs>
                            </a:gsLst>
                            <a:lin ang="5400000" scaled="0"/>
                          </a:gradFill>
                        </a:rPr>
                        <a:t>Public</a:t>
                      </a:r>
                      <a:r>
                        <a:rPr lang="en-US" sz="1100" baseline="0" dirty="0" smtClean="0">
                          <a:gradFill>
                            <a:gsLst>
                              <a:gs pos="0">
                                <a:schemeClr val="tx1"/>
                              </a:gs>
                              <a:gs pos="71000">
                                <a:schemeClr val="tx1"/>
                              </a:gs>
                            </a:gsLst>
                            <a:lin ang="5400000" scaled="0"/>
                          </a:gradFill>
                        </a:rPr>
                        <a:t> Sector</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2"/>
                  </a:ext>
                </a:extLst>
              </a:tr>
              <a:tr h="388610">
                <a:tc>
                  <a:txBody>
                    <a:bodyPr/>
                    <a:lstStyle/>
                    <a:p>
                      <a:r>
                        <a:rPr lang="en-US" sz="1100" dirty="0" smtClean="0">
                          <a:gradFill>
                            <a:gsLst>
                              <a:gs pos="0">
                                <a:schemeClr val="tx1"/>
                              </a:gs>
                              <a:gs pos="71000">
                                <a:schemeClr val="tx1"/>
                              </a:gs>
                            </a:gsLst>
                            <a:lin ang="5400000" scaled="0"/>
                          </a:gradFill>
                        </a:rPr>
                        <a:t>CJIS</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sz="1100" dirty="0" smtClean="0">
                          <a:gradFill>
                            <a:gsLst>
                              <a:gs pos="0">
                                <a:schemeClr val="tx1"/>
                              </a:gs>
                              <a:gs pos="71000">
                                <a:schemeClr val="tx1"/>
                              </a:gs>
                            </a:gsLst>
                            <a:lin ang="5400000" scaled="0"/>
                          </a:gradFill>
                        </a:rPr>
                        <a:t>US State/Local</a:t>
                      </a:r>
                      <a:endParaRPr lang="en-US" sz="1100" dirty="0">
                        <a:gradFill>
                          <a:gsLst>
                            <a:gs pos="0">
                              <a:schemeClr val="tx1"/>
                            </a:gs>
                            <a:gs pos="71000">
                              <a:schemeClr val="tx1"/>
                            </a:gs>
                          </a:gsLst>
                          <a:lin ang="5400000" scaled="0"/>
                        </a:gradFill>
                        <a:latin typeface="Segoe UI Light" panose="020B0502040204020203" pitchFamily="34" charset="0"/>
                        <a:cs typeface="Segoe UI Light" panose="020B05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3"/>
                  </a:ext>
                </a:extLst>
              </a:tr>
              <a:tr h="480050">
                <a:tc>
                  <a:txBody>
                    <a:bodyPr/>
                    <a:lstStyle/>
                    <a:p>
                      <a:r>
                        <a:rPr lang="en-US" sz="1100" dirty="0" smtClean="0">
                          <a:gradFill>
                            <a:gsLst>
                              <a:gs pos="0">
                                <a:schemeClr val="tx1"/>
                              </a:gs>
                              <a:gs pos="71000">
                                <a:schemeClr val="tx1"/>
                              </a:gs>
                            </a:gsLst>
                            <a:lin ang="5400000" scaled="0"/>
                          </a:gradFill>
                          <a:latin typeface="Segoe UI Semibold" panose="020B0702040204020203" pitchFamily="34" charset="0"/>
                          <a:cs typeface="Segoe UI Semibold" panose="020B0702040204020203" pitchFamily="34" charset="0"/>
                        </a:rPr>
                        <a:t>FedRAMP</a:t>
                      </a:r>
                      <a:endParaRPr lang="en-US" sz="1100" dirty="0">
                        <a:gradFill>
                          <a:gsLst>
                            <a:gs pos="0">
                              <a:schemeClr val="tx1"/>
                            </a:gs>
                            <a:gs pos="71000">
                              <a:schemeClr val="tx1"/>
                            </a:gs>
                          </a:gsLst>
                          <a:lin ang="5400000" scaled="0"/>
                        </a:gradFill>
                        <a:latin typeface="Segoe UI Semibold" panose="020B0702040204020203" pitchFamily="34" charset="0"/>
                        <a:cs typeface="Segoe UI Semibold" panose="020B07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100" dirty="0" smtClean="0">
                          <a:gradFill>
                            <a:gsLst>
                              <a:gs pos="0">
                                <a:schemeClr val="tx1"/>
                              </a:gs>
                              <a:gs pos="71000">
                                <a:schemeClr val="tx1"/>
                              </a:gs>
                            </a:gsLst>
                            <a:lin ang="5400000" scaled="0"/>
                          </a:gradFill>
                          <a:latin typeface="Segoe UI Semibold" panose="020B0702040204020203" pitchFamily="34" charset="0"/>
                          <a:cs typeface="Segoe UI Semibold" panose="020B0702040204020203" pitchFamily="34" charset="0"/>
                        </a:rPr>
                        <a:t>US Federal </a:t>
                      </a:r>
                    </a:p>
                    <a:p>
                      <a:r>
                        <a:rPr lang="en-US" sz="800" dirty="0" smtClean="0">
                          <a:gradFill>
                            <a:gsLst>
                              <a:gs pos="0">
                                <a:schemeClr val="tx1"/>
                              </a:gs>
                              <a:gs pos="71000">
                                <a:schemeClr val="tx1"/>
                              </a:gs>
                            </a:gsLst>
                            <a:lin ang="5400000" scaled="0"/>
                          </a:gradFill>
                          <a:latin typeface="Segoe UI Semibold" panose="020B0702040204020203" pitchFamily="34" charset="0"/>
                          <a:cs typeface="Segoe UI Semibold" panose="020B0702040204020203" pitchFamily="34" charset="0"/>
                        </a:rPr>
                        <a:t>*government cloud only</a:t>
                      </a:r>
                      <a:endParaRPr lang="en-US" sz="800" dirty="0">
                        <a:gradFill>
                          <a:gsLst>
                            <a:gs pos="0">
                              <a:schemeClr val="tx1"/>
                            </a:gs>
                            <a:gs pos="71000">
                              <a:schemeClr val="tx1"/>
                            </a:gs>
                          </a:gsLst>
                          <a:lin ang="5400000" scaled="0"/>
                        </a:gradFill>
                        <a:latin typeface="Segoe UI Semibold" panose="020B0702040204020203" pitchFamily="34" charset="0"/>
                        <a:cs typeface="Segoe UI Semibold" panose="020B07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4"/>
                  </a:ext>
                </a:extLst>
              </a:tr>
              <a:tr h="305085">
                <a:tc>
                  <a:txBody>
                    <a:bodyPr/>
                    <a:lstStyle/>
                    <a:p>
                      <a:r>
                        <a:rPr lang="en-US" sz="1100" kern="1200" baseline="0" dirty="0" smtClean="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rPr>
                        <a:t>IRAP</a:t>
                      </a:r>
                      <a:endParaRPr lang="en-US" sz="1100" kern="1200" baseline="0" dirty="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sz="1100" kern="1200" baseline="0" dirty="0" smtClean="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rPr>
                        <a:t>Australia </a:t>
                      </a:r>
                      <a:endParaRPr lang="en-US" sz="1100" kern="1200" baseline="0" dirty="0">
                        <a:gradFill>
                          <a:gsLst>
                            <a:gs pos="0">
                              <a:schemeClr val="tx1"/>
                            </a:gs>
                            <a:gs pos="7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005"/>
                  </a:ext>
                </a:extLst>
              </a:tr>
              <a:tr h="305085">
                <a:tc>
                  <a:txBody>
                    <a:bodyPr/>
                    <a:lstStyle/>
                    <a:p>
                      <a:pPr marL="0" algn="l" defTabSz="914363" rtl="0" eaLnBrk="1" latinLnBrk="0" hangingPunct="1"/>
                      <a:r>
                        <a:rPr lang="en-US" sz="1100" kern="1200" dirty="0" smtClean="0">
                          <a:gradFill>
                            <a:gsLst>
                              <a:gs pos="0">
                                <a:schemeClr val="tx1"/>
                              </a:gs>
                              <a:gs pos="71000">
                                <a:schemeClr val="tx1"/>
                              </a:gs>
                            </a:gsLst>
                            <a:lin ang="5400000" scaled="0"/>
                          </a:gradFill>
                          <a:latin typeface="+mn-lt"/>
                          <a:ea typeface="+mn-ea"/>
                          <a:cs typeface="+mn-cs"/>
                        </a:rPr>
                        <a:t>MTCS</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l" defTabSz="914363" rtl="0" eaLnBrk="1" latinLnBrk="0" hangingPunct="1"/>
                      <a:r>
                        <a:rPr lang="en-US" sz="1100" kern="1200" dirty="0" smtClean="0">
                          <a:gradFill>
                            <a:gsLst>
                              <a:gs pos="0">
                                <a:schemeClr val="tx1"/>
                              </a:gs>
                              <a:gs pos="71000">
                                <a:schemeClr val="tx1"/>
                              </a:gs>
                            </a:gsLst>
                            <a:lin ang="5400000" scaled="0"/>
                          </a:gradFill>
                          <a:latin typeface="+mn-lt"/>
                          <a:ea typeface="+mn-ea"/>
                          <a:cs typeface="+mn-cs"/>
                        </a:rPr>
                        <a:t>Singapore</a:t>
                      </a:r>
                      <a:endParaRPr lang="en-US" sz="1100" kern="1200" dirty="0">
                        <a:gradFill>
                          <a:gsLst>
                            <a:gs pos="0">
                              <a:schemeClr val="tx1"/>
                            </a:gs>
                            <a:gs pos="71000">
                              <a:schemeClr val="tx1"/>
                            </a:gs>
                          </a:gsLst>
                          <a:lin ang="5400000" scaled="0"/>
                        </a:gradFill>
                        <a:latin typeface="+mn-lt"/>
                        <a:ea typeface="+mn-ea"/>
                        <a:cs typeface="+mn-cs"/>
                      </a:endParaRPr>
                    </a:p>
                  </a:txBody>
                  <a:tcPr marL="68570" marR="68570" marT="34285" marB="3428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xmlns="" val="10006"/>
                  </a:ext>
                </a:extLst>
              </a:tr>
            </a:tbl>
          </a:graphicData>
        </a:graphic>
      </p:graphicFrame>
      <p:sp>
        <p:nvSpPr>
          <p:cNvPr id="2" name="TextBox 1"/>
          <p:cNvSpPr txBox="1"/>
          <p:nvPr/>
        </p:nvSpPr>
        <p:spPr>
          <a:xfrm>
            <a:off x="3363216" y="4154270"/>
            <a:ext cx="5779595" cy="646331"/>
          </a:xfrm>
          <a:prstGeom prst="rect">
            <a:avLst/>
          </a:prstGeom>
          <a:noFill/>
        </p:spPr>
        <p:txBody>
          <a:bodyPr wrap="square" lIns="0" tIns="0" rIns="0" bIns="0" rtlCol="0">
            <a:spAutoFit/>
          </a:bodyPr>
          <a:lstStyle/>
          <a:p>
            <a:pPr algn="ctr"/>
            <a:r>
              <a:rPr lang="en-US" sz="2100" dirty="0">
                <a:gradFill>
                  <a:gsLst>
                    <a:gs pos="0">
                      <a:schemeClr val="tx1"/>
                    </a:gs>
                    <a:gs pos="86000">
                      <a:schemeClr val="tx1"/>
                    </a:gs>
                  </a:gsLst>
                  <a:lin ang="5400000" scaled="0"/>
                </a:gradFill>
              </a:rPr>
              <a:t>Highlighted areas are on the roadmap targeted for completion in the next 12 months.  </a:t>
            </a:r>
          </a:p>
        </p:txBody>
      </p:sp>
      <p:sp>
        <p:nvSpPr>
          <p:cNvPr id="12" name="TextBox 11"/>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spTree>
    <p:extLst>
      <p:ext uri="{BB962C8B-B14F-4D97-AF65-F5344CB8AC3E}">
        <p14:creationId xmlns:p14="http://schemas.microsoft.com/office/powerpoint/2010/main" val="28075507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vert="horz" wrap="square" lIns="0" tIns="0" rIns="0" bIns="0" rtlCol="0" anchor="b" anchorCtr="0">
            <a:noAutofit/>
          </a:bodyPr>
          <a:lstStyle/>
          <a:p>
            <a:pPr>
              <a:lnSpc>
                <a:spcPct val="90000"/>
              </a:lnSpc>
              <a:spcAft>
                <a:spcPts val="459"/>
              </a:spcAft>
            </a:pPr>
            <a:r>
              <a:rPr lang="en-US" sz="2700" dirty="0">
                <a:solidFill>
                  <a:srgbClr val="FFFFFF"/>
                </a:solidFill>
              </a:rPr>
              <a:t>Guided user experience</a:t>
            </a: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500" dirty="0"/>
              <a:t>Azure </a:t>
            </a:r>
            <a:r>
              <a:rPr lang="en-US" sz="1500"/>
              <a:t>cloud service</a:t>
            </a:r>
            <a:endParaRPr lang="en-US" sz="1500" dirty="0"/>
          </a:p>
          <a:p>
            <a:pPr lvl="1"/>
            <a:r>
              <a:rPr lang="en-US" sz="1500"/>
              <a:t>Across devices</a:t>
            </a:r>
            <a:endParaRPr lang="en-US" sz="1500" dirty="0"/>
          </a:p>
          <a:p>
            <a:pPr lvl="1"/>
            <a:r>
              <a:rPr lang="en-US" sz="1500"/>
              <a:t>Context sensitive guidance</a:t>
            </a:r>
            <a:endParaRPr lang="en-US" sz="1500" dirty="0"/>
          </a:p>
          <a:p>
            <a:pPr lvl="1"/>
            <a:r>
              <a:rPr lang="en-US" sz="1500"/>
              <a:t>Data driven</a:t>
            </a:r>
            <a:endParaRPr lang="en-US" sz="1500" dirty="0"/>
          </a:p>
          <a:p>
            <a:pPr lvl="1"/>
            <a:r>
              <a:rPr lang="en-US" sz="1500"/>
              <a:t>Proactive intervention</a:t>
            </a:r>
            <a:endParaRPr lang="en-US" sz="1500" dirty="0"/>
          </a:p>
          <a:p>
            <a:pPr lvl="1"/>
            <a:endParaRPr lang="en-US" sz="1500" dirty="0"/>
          </a:p>
          <a:p>
            <a:pPr lvl="1"/>
            <a:endParaRPr lang="en-US" sz="1500" dirty="0"/>
          </a:p>
        </p:txBody>
      </p:sp>
      <p:pic>
        <p:nvPicPr>
          <p:cNvPr id="7" name="Picture 6"/>
          <p:cNvPicPr>
            <a:picLocks noChangeAspect="1"/>
          </p:cNvPicPr>
          <p:nvPr/>
        </p:nvPicPr>
        <p:blipFill>
          <a:blip r:embed="rId3"/>
          <a:stretch>
            <a:fillRect/>
          </a:stretch>
        </p:blipFill>
        <p:spPr>
          <a:xfrm>
            <a:off x="3657601" y="1051948"/>
            <a:ext cx="5167046" cy="3274546"/>
          </a:xfrm>
          <a:prstGeom prst="rect">
            <a:avLst/>
          </a:prstGeom>
        </p:spPr>
      </p:pic>
      <p:sp>
        <p:nvSpPr>
          <p:cNvPr id="8" name="TextBox 7"/>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Tree>
    <p:extLst>
      <p:ext uri="{BB962C8B-B14F-4D97-AF65-F5344CB8AC3E}">
        <p14:creationId xmlns:p14="http://schemas.microsoft.com/office/powerpoint/2010/main" val="9715617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Events</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smtClean="0"/>
              <a:t>Workshop</a:t>
            </a:r>
            <a:r>
              <a:rPr lang="en-US" b="1" dirty="0"/>
              <a:t>: Dynamics CRM Administration and Maintenance (On Premises)</a:t>
            </a:r>
          </a:p>
          <a:p>
            <a:pPr marL="0" indent="0">
              <a:buNone/>
            </a:pPr>
            <a:r>
              <a:rPr lang="en-US" dirty="0"/>
              <a:t>Wednesday, January 27th, 2016 at 1:00pm (Central </a:t>
            </a:r>
            <a:r>
              <a:rPr lang="en-US" dirty="0" smtClean="0"/>
              <a:t>Time US</a:t>
            </a:r>
            <a:r>
              <a:rPr lang="en-US" dirty="0"/>
              <a:t>) </a:t>
            </a:r>
            <a:endParaRPr lang="en-US" dirty="0" smtClean="0"/>
          </a:p>
          <a:p>
            <a:pPr marL="0" indent="0">
              <a:buNone/>
            </a:pPr>
            <a:endParaRPr lang="en-US" dirty="0"/>
          </a:p>
          <a:p>
            <a:pPr marL="0" indent="0">
              <a:buNone/>
            </a:pPr>
            <a:r>
              <a:rPr lang="en-US" b="1" dirty="0"/>
              <a:t>Webinar: Dynamics CRM Security 101</a:t>
            </a:r>
          </a:p>
          <a:p>
            <a:pPr marL="0" indent="0">
              <a:buNone/>
            </a:pPr>
            <a:r>
              <a:rPr lang="en-US" dirty="0"/>
              <a:t>Friday, January 29th. 10:00am (Central Time US</a:t>
            </a:r>
            <a:r>
              <a:rPr lang="en-US" dirty="0" smtClean="0"/>
              <a:t>)</a:t>
            </a:r>
            <a:endParaRPr lang="en-US" dirty="0"/>
          </a:p>
          <a:p>
            <a:pPr marL="0" indent="0">
              <a:buNone/>
            </a:pPr>
            <a:endParaRPr lang="en-US" dirty="0"/>
          </a:p>
          <a:p>
            <a:pPr marL="0" indent="0">
              <a:buNone/>
            </a:pPr>
            <a:r>
              <a:rPr lang="en-US" b="1" dirty="0"/>
              <a:t>Webinar: Dynamics CRM Workflows 101</a:t>
            </a:r>
          </a:p>
          <a:p>
            <a:pPr marL="0" indent="0">
              <a:buNone/>
            </a:pPr>
            <a:r>
              <a:rPr lang="en-US" dirty="0"/>
              <a:t>Friday, February 12th, 10:00am  (Central Time US</a:t>
            </a:r>
            <a:r>
              <a:rPr lang="en-US" dirty="0" smtClean="0"/>
              <a:t>)</a:t>
            </a:r>
          </a:p>
          <a:p>
            <a:pPr marL="0" indent="0">
              <a:buNone/>
            </a:pPr>
            <a:r>
              <a:rPr lang="en-US" dirty="0" smtClean="0"/>
              <a:t> </a:t>
            </a:r>
            <a:endParaRPr lang="en-US" dirty="0"/>
          </a:p>
          <a:p>
            <a:pPr marL="0" indent="0">
              <a:buNone/>
            </a:pPr>
            <a:r>
              <a:rPr lang="en-US" b="1" dirty="0"/>
              <a:t>Workshop: Dynamics CRM Administration and </a:t>
            </a:r>
            <a:r>
              <a:rPr lang="en-US" b="1" dirty="0" smtClean="0"/>
              <a:t>Maintenance </a:t>
            </a:r>
            <a:r>
              <a:rPr lang="en-US" b="1" dirty="0"/>
              <a:t>(Online)</a:t>
            </a:r>
          </a:p>
          <a:p>
            <a:pPr marL="0" indent="0">
              <a:buNone/>
            </a:pPr>
            <a:r>
              <a:rPr lang="en-US" dirty="0"/>
              <a:t>Wednesday, February 17th at 1:00pm (Central </a:t>
            </a:r>
            <a:r>
              <a:rPr lang="en-US" dirty="0" smtClean="0"/>
              <a:t>Time US)</a:t>
            </a:r>
            <a:endParaRPr lang="en-US" dirty="0"/>
          </a:p>
        </p:txBody>
      </p:sp>
    </p:spTree>
    <p:extLst>
      <p:ext uri="{BB962C8B-B14F-4D97-AF65-F5344CB8AC3E}">
        <p14:creationId xmlns:p14="http://schemas.microsoft.com/office/powerpoint/2010/main" val="1351710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Modern web </a:t>
            </a:r>
            <a:r>
              <a:rPr lang="en-US" dirty="0"/>
              <a:t>API</a:t>
            </a:r>
          </a:p>
        </p:txBody>
      </p:sp>
      <p:sp>
        <p:nvSpPr>
          <p:cNvPr id="5" name="Text Placeholder 4"/>
          <p:cNvSpPr>
            <a:spLocks noGrp="1"/>
          </p:cNvSpPr>
          <p:nvPr>
            <p:ph type="body" sz="quarter" idx="10"/>
          </p:nvPr>
        </p:nvSpPr>
        <p:spPr>
          <a:xfrm>
            <a:off x="400884" y="2290565"/>
            <a:ext cx="2399466" cy="1481336"/>
          </a:xfrm>
        </p:spPr>
        <p:txBody>
          <a:bodyPr>
            <a:normAutofit fontScale="92500" lnSpcReduction="20000"/>
          </a:bodyPr>
          <a:lstStyle/>
          <a:p>
            <a:pPr>
              <a:lnSpc>
                <a:spcPct val="110000"/>
              </a:lnSpc>
            </a:pPr>
            <a:r>
              <a:rPr lang="en-US" dirty="0"/>
              <a:t>Open and standards based makes it easy to consume from </a:t>
            </a:r>
            <a:r>
              <a:rPr lang="en-US" dirty="0" smtClean="0"/>
              <a:t>non-Microsoft </a:t>
            </a:r>
            <a:r>
              <a:rPr lang="en-US" dirty="0"/>
              <a:t>stack</a:t>
            </a:r>
          </a:p>
          <a:p>
            <a:pPr>
              <a:lnSpc>
                <a:spcPct val="110000"/>
              </a:lnSpc>
            </a:pPr>
            <a:r>
              <a:rPr lang="en-US" dirty="0"/>
              <a:t>Complete enablement of oData V4 endpoint that includes support for CRUD and additional actions</a:t>
            </a:r>
          </a:p>
        </p:txBody>
      </p:sp>
      <p:sp>
        <p:nvSpPr>
          <p:cNvPr id="12" name="Rectangle 11"/>
          <p:cNvSpPr/>
          <p:nvPr/>
        </p:nvSpPr>
        <p:spPr>
          <a:xfrm>
            <a:off x="5314950" y="2686050"/>
            <a:ext cx="1595499" cy="769179"/>
          </a:xfrm>
          <a:prstGeom prst="rect">
            <a:avLst/>
          </a:prstGeom>
          <a:solidFill>
            <a:srgbClr val="00BCF2"/>
          </a:solidFill>
          <a:ln w="10795" cap="flat" cmpd="sng" algn="ctr">
            <a:solidFill>
              <a:srgbClr val="00BCF2">
                <a:shade val="50000"/>
              </a:srgbClr>
            </a:solidFill>
            <a:prstDash val="solid"/>
          </a:ln>
          <a:effectLst/>
        </p:spPr>
        <p:txBody>
          <a:bodyPr lIns="68541" tIns="34271" rIns="68541" bIns="34271" rtlCol="0" anchor="ctr"/>
          <a:lstStyle/>
          <a:p>
            <a:pPr algn="ctr" defTabSz="685413">
              <a:defRPr/>
            </a:pPr>
            <a:r>
              <a:rPr lang="en-US" sz="1350" kern="0" dirty="0">
                <a:solidFill>
                  <a:srgbClr val="FFFFFF"/>
                </a:solidFill>
                <a:latin typeface="Segoe UI"/>
              </a:rPr>
              <a:t>Dynamics CRM</a:t>
            </a:r>
          </a:p>
        </p:txBody>
      </p:sp>
      <p:cxnSp>
        <p:nvCxnSpPr>
          <p:cNvPr id="13" name="Straight Arrow Connector 12"/>
          <p:cNvCxnSpPr>
            <a:stCxn id="14" idx="2"/>
            <a:endCxn id="12" idx="0"/>
          </p:cNvCxnSpPr>
          <p:nvPr/>
        </p:nvCxnSpPr>
        <p:spPr>
          <a:xfrm flipH="1">
            <a:off x="6112700" y="2238787"/>
            <a:ext cx="5" cy="447263"/>
          </a:xfrm>
          <a:prstGeom prst="straightConnector1">
            <a:avLst/>
          </a:prstGeom>
          <a:noFill/>
          <a:ln w="38100" cap="flat" cmpd="sng" algn="ctr">
            <a:solidFill>
              <a:srgbClr val="00BCF2"/>
            </a:solidFill>
            <a:prstDash val="solid"/>
            <a:tailEnd type="triangle"/>
          </a:ln>
          <a:effectLst/>
        </p:spPr>
      </p:cxnSp>
      <p:sp>
        <p:nvSpPr>
          <p:cNvPr id="14" name="TextBox 13"/>
          <p:cNvSpPr txBox="1"/>
          <p:nvPr/>
        </p:nvSpPr>
        <p:spPr>
          <a:xfrm>
            <a:off x="5656369" y="1534786"/>
            <a:ext cx="912672" cy="704001"/>
          </a:xfrm>
          <a:prstGeom prst="rect">
            <a:avLst/>
          </a:prstGeom>
          <a:solidFill>
            <a:srgbClr val="000000"/>
          </a:solidFill>
        </p:spPr>
        <p:txBody>
          <a:bodyPr wrap="none" lIns="68541" tIns="34271" rIns="68541" bIns="34271" rtlCol="0">
            <a:spAutoFit/>
          </a:bodyPr>
          <a:lstStyle/>
          <a:p>
            <a:pPr algn="ctr" defTabSz="685413">
              <a:defRPr/>
            </a:pPr>
            <a:r>
              <a:rPr lang="en-US" sz="825" kern="0" dirty="0">
                <a:solidFill>
                  <a:srgbClr val="FFFFFF"/>
                </a:solidFill>
                <a:latin typeface="Segoe UI"/>
              </a:rPr>
              <a:t>OData Query</a:t>
            </a:r>
          </a:p>
          <a:p>
            <a:pPr algn="ctr" defTabSz="685413">
              <a:defRPr/>
            </a:pPr>
            <a:r>
              <a:rPr lang="en-US" sz="825" kern="0" dirty="0">
                <a:solidFill>
                  <a:srgbClr val="FFFFFF"/>
                </a:solidFill>
                <a:latin typeface="Segoe UI"/>
              </a:rPr>
              <a:t>OData Metadata</a:t>
            </a:r>
          </a:p>
          <a:p>
            <a:pPr algn="ctr" defTabSz="685413">
              <a:defRPr/>
            </a:pPr>
            <a:r>
              <a:rPr lang="en-US" sz="825" kern="0" dirty="0">
                <a:solidFill>
                  <a:srgbClr val="FFFFFF"/>
                </a:solidFill>
                <a:latin typeface="Segoe UI"/>
              </a:rPr>
              <a:t>JSON</a:t>
            </a:r>
          </a:p>
          <a:p>
            <a:pPr algn="ctr" defTabSz="685413">
              <a:defRPr/>
            </a:pPr>
            <a:r>
              <a:rPr lang="en-US" sz="825" kern="0" dirty="0">
                <a:solidFill>
                  <a:srgbClr val="FFFFFF"/>
                </a:solidFill>
                <a:latin typeface="Segoe UI"/>
              </a:rPr>
              <a:t>OAuth</a:t>
            </a:r>
          </a:p>
          <a:p>
            <a:pPr algn="ctr" defTabSz="685413">
              <a:defRPr/>
            </a:pPr>
            <a:r>
              <a:rPr lang="en-US" sz="825" kern="0" dirty="0">
                <a:solidFill>
                  <a:srgbClr val="FFFFFF"/>
                </a:solidFill>
                <a:latin typeface="Segoe UI"/>
              </a:rPr>
              <a:t>HTTP</a:t>
            </a:r>
          </a:p>
        </p:txBody>
      </p:sp>
      <p:sp>
        <p:nvSpPr>
          <p:cNvPr id="7" name="TextBox 6"/>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spTree>
    <p:extLst>
      <p:ext uri="{BB962C8B-B14F-4D97-AF65-F5344CB8AC3E}">
        <p14:creationId xmlns:p14="http://schemas.microsoft.com/office/powerpoint/2010/main" val="2644705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Ecosystem enablement</a:t>
            </a:r>
            <a:endParaRPr lang="en-US" dirty="0"/>
          </a:p>
        </p:txBody>
      </p:sp>
      <p:sp>
        <p:nvSpPr>
          <p:cNvPr id="5" name="Text Placeholder 4"/>
          <p:cNvSpPr>
            <a:spLocks noGrp="1"/>
          </p:cNvSpPr>
          <p:nvPr>
            <p:ph type="body" sz="quarter" idx="10"/>
          </p:nvPr>
        </p:nvSpPr>
        <p:spPr>
          <a:xfrm>
            <a:off x="400884" y="2290565"/>
            <a:ext cx="2742366" cy="2281436"/>
          </a:xfrm>
        </p:spPr>
        <p:txBody>
          <a:bodyPr>
            <a:normAutofit/>
          </a:bodyPr>
          <a:lstStyle/>
          <a:p>
            <a:r>
              <a:rPr lang="en-US"/>
              <a:t>Solution segmentation for </a:t>
            </a:r>
            <a:r>
              <a:rPr lang="en-US" dirty="0"/>
              <a:t>better manageability</a:t>
            </a:r>
          </a:p>
          <a:p>
            <a:r>
              <a:rPr lang="en-US"/>
              <a:t>Solution patching support</a:t>
            </a:r>
            <a:endParaRPr lang="en-US" dirty="0"/>
          </a:p>
          <a:p>
            <a:r>
              <a:rPr lang="en-US" dirty="0"/>
              <a:t>Performance </a:t>
            </a:r>
            <a:r>
              <a:rPr lang="en-US"/>
              <a:t>and reliability</a:t>
            </a:r>
            <a:endParaRPr lang="en-US" dirty="0"/>
          </a:p>
        </p:txBody>
      </p:sp>
      <p:sp>
        <p:nvSpPr>
          <p:cNvPr id="7" name="TextBox 6"/>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pic>
        <p:nvPicPr>
          <p:cNvPr id="2" name="Picture 2"/>
          <p:cNvPicPr>
            <a:picLocks noChangeAspect="1"/>
          </p:cNvPicPr>
          <p:nvPr/>
        </p:nvPicPr>
        <p:blipFill>
          <a:blip r:embed="rId3"/>
          <a:stretch>
            <a:fillRect/>
          </a:stretch>
        </p:blipFill>
        <p:spPr>
          <a:xfrm>
            <a:off x="3829050" y="1371601"/>
            <a:ext cx="4701335" cy="2336006"/>
          </a:xfrm>
          <a:prstGeom prst="rect">
            <a:avLst/>
          </a:prstGeom>
        </p:spPr>
      </p:pic>
    </p:spTree>
    <p:extLst>
      <p:ext uri="{BB962C8B-B14F-4D97-AF65-F5344CB8AC3E}">
        <p14:creationId xmlns:p14="http://schemas.microsoft.com/office/powerpoint/2010/main" val="7022483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Next generation search</a:t>
            </a:r>
            <a:endParaRPr lang="en-US" dirty="0"/>
          </a:p>
        </p:txBody>
      </p:sp>
      <p:sp>
        <p:nvSpPr>
          <p:cNvPr id="5" name="Text Placeholder 4"/>
          <p:cNvSpPr>
            <a:spLocks noGrp="1"/>
          </p:cNvSpPr>
          <p:nvPr>
            <p:ph type="body" sz="quarter" idx="10"/>
          </p:nvPr>
        </p:nvSpPr>
        <p:spPr>
          <a:xfrm>
            <a:off x="400884" y="2290565"/>
            <a:ext cx="2497585" cy="1481336"/>
          </a:xfrm>
        </p:spPr>
        <p:txBody>
          <a:bodyPr>
            <a:normAutofit/>
          </a:bodyPr>
          <a:lstStyle/>
          <a:p>
            <a:r>
              <a:rPr lang="en-US" dirty="0"/>
              <a:t>Modern search experience</a:t>
            </a:r>
          </a:p>
          <a:p>
            <a:r>
              <a:rPr lang="en-US" dirty="0"/>
              <a:t>Cross entity relevance in results with hit highlighting</a:t>
            </a:r>
          </a:p>
          <a:p>
            <a:r>
              <a:rPr lang="en-US" dirty="0"/>
              <a:t>Full text search term matching</a:t>
            </a:r>
          </a:p>
        </p:txBody>
      </p:sp>
      <p:sp>
        <p:nvSpPr>
          <p:cNvPr id="11" name="TextBox 10"/>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7651" y="685801"/>
            <a:ext cx="3065681" cy="3870514"/>
          </a:xfrm>
          <a:prstGeom prst="rect">
            <a:avLst/>
          </a:prstGeom>
          <a:ln>
            <a:solidFill>
              <a:schemeClr val="bg1">
                <a:lumMod val="75000"/>
              </a:schemeClr>
            </a:solidFill>
          </a:ln>
        </p:spPr>
      </p:pic>
    </p:spTree>
    <p:extLst>
      <p:ext uri="{BB962C8B-B14F-4D97-AF65-F5344CB8AC3E}">
        <p14:creationId xmlns:p14="http://schemas.microsoft.com/office/powerpoint/2010/main" val="1525471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r>
              <a:rPr lang="en-US" dirty="0"/>
              <a:t>Cross-sell Recommendations</a:t>
            </a:r>
          </a:p>
          <a:p>
            <a:r>
              <a:rPr lang="en-US" dirty="0"/>
              <a:t>Topic Analysis</a:t>
            </a:r>
          </a:p>
          <a:p>
            <a:r>
              <a:rPr lang="en-US" dirty="0" smtClean="0"/>
              <a:t>Suggested </a:t>
            </a:r>
            <a:r>
              <a:rPr lang="en-US" dirty="0"/>
              <a:t>Knowledge Articles</a:t>
            </a:r>
          </a:p>
        </p:txBody>
      </p:sp>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 y="300784"/>
            <a:ext cx="272772" cy="361647"/>
          </a:xfrm>
          <a:prstGeom prst="rect">
            <a:avLst/>
          </a:prstGeom>
          <a:noFill/>
          <a:ln>
            <a:noFill/>
          </a:ln>
          <a:effectLst/>
          <a:extLst/>
        </p:spPr>
      </p:pic>
      <p:pic>
        <p:nvPicPr>
          <p:cNvPr id="11" name="Picture 13"/>
          <p:cNvPicPr>
            <a:picLocks noChangeAspect="1"/>
          </p:cNvPicPr>
          <p:nvPr/>
        </p:nvPicPr>
        <p:blipFill>
          <a:blip r:embed="rId4"/>
          <a:stretch>
            <a:fillRect/>
          </a:stretch>
        </p:blipFill>
        <p:spPr>
          <a:xfrm>
            <a:off x="3714751" y="742951"/>
            <a:ext cx="4611290" cy="2407444"/>
          </a:xfrm>
          <a:prstGeom prst="rect">
            <a:avLst/>
          </a:prstGeom>
          <a:ln>
            <a:noFill/>
          </a:ln>
          <a:effectLst>
            <a:outerShdw blurRad="292100" dist="139700" dir="2700000" algn="tl" rotWithShape="0">
              <a:srgbClr val="333333">
                <a:alpha val="65000"/>
              </a:srgbClr>
            </a:outerShdw>
          </a:effectLst>
        </p:spPr>
      </p:pic>
      <p:pic>
        <p:nvPicPr>
          <p:cNvPr id="12" name="Picture 14"/>
          <p:cNvPicPr/>
          <p:nvPr/>
        </p:nvPicPr>
        <p:blipFill rotWithShape="1">
          <a:blip r:embed="rId5"/>
          <a:srcRect l="5750" t="5100" r="3562"/>
          <a:stretch/>
        </p:blipFill>
        <p:spPr>
          <a:xfrm>
            <a:off x="5429250" y="1078707"/>
            <a:ext cx="1543050" cy="1893094"/>
          </a:xfrm>
          <a:prstGeom prst="rect">
            <a:avLst/>
          </a:prstGeom>
          <a:ln>
            <a:solidFill>
              <a:schemeClr val="bg1">
                <a:lumMod val="75000"/>
              </a:schemeClr>
            </a:solidFill>
          </a:ln>
        </p:spPr>
      </p:pic>
      <p:sp>
        <p:nvSpPr>
          <p:cNvPr id="2" name="Text Placeholder 1"/>
          <p:cNvSpPr>
            <a:spLocks noGrp="1"/>
          </p:cNvSpPr>
          <p:nvPr>
            <p:ph type="body" idx="1"/>
          </p:nvPr>
        </p:nvSpPr>
        <p:spPr/>
        <p:txBody>
          <a:bodyPr/>
          <a:lstStyle/>
          <a:p>
            <a:r>
              <a:rPr lang="en-US" dirty="0" smtClean="0"/>
              <a:t>Azure Machine Learning</a:t>
            </a:r>
            <a:endParaRPr lang="en-US" dirty="0"/>
          </a:p>
        </p:txBody>
      </p:sp>
      <p:sp>
        <p:nvSpPr>
          <p:cNvPr id="14" name="TextBox 13"/>
          <p:cNvSpPr txBox="1"/>
          <p:nvPr/>
        </p:nvSpPr>
        <p:spPr>
          <a:xfrm>
            <a:off x="7485478" y="79880"/>
            <a:ext cx="1576706" cy="369184"/>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t>NEW</a:t>
            </a:r>
          </a:p>
        </p:txBody>
      </p:sp>
      <p:sp>
        <p:nvSpPr>
          <p:cNvPr id="13" name="TextBox 12"/>
          <p:cNvSpPr txBox="1"/>
          <p:nvPr/>
        </p:nvSpPr>
        <p:spPr>
          <a:xfrm>
            <a:off x="2000251" y="4914901"/>
            <a:ext cx="1166088" cy="184666"/>
          </a:xfrm>
          <a:prstGeom prst="rect">
            <a:avLst/>
          </a:prstGeom>
          <a:noFill/>
        </p:spPr>
        <p:txBody>
          <a:bodyPr wrap="none" lIns="0" tIns="0" rIns="0" bIns="0" rtlCol="0">
            <a:spAutoFit/>
          </a:bodyPr>
          <a:lstStyle/>
          <a:p>
            <a:r>
              <a:rPr lang="en-US" sz="1200" dirty="0">
                <a:solidFill>
                  <a:schemeClr val="bg1"/>
                </a:solidFill>
              </a:rPr>
              <a:t>PREVIEW FEATURE</a:t>
            </a:r>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071" t="6133" r="1428" b="1350"/>
          <a:stretch/>
        </p:blipFill>
        <p:spPr>
          <a:xfrm>
            <a:off x="4914900" y="2343151"/>
            <a:ext cx="3886200" cy="2434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7495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Demonstrations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207644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1587" y="1998662"/>
            <a:ext cx="1520825" cy="1797050"/>
          </a:xfrm>
        </p:spPr>
      </p:pic>
    </p:spTree>
    <p:extLst>
      <p:ext uri="{BB962C8B-B14F-4D97-AF65-F5344CB8AC3E}">
        <p14:creationId xmlns:p14="http://schemas.microsoft.com/office/powerpoint/2010/main" val="2803333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78237" y="2173287"/>
            <a:ext cx="1787525" cy="1447800"/>
          </a:xfrm>
        </p:spPr>
      </p:pic>
    </p:spTree>
    <p:extLst>
      <p:ext uri="{BB962C8B-B14F-4D97-AF65-F5344CB8AC3E}">
        <p14:creationId xmlns:p14="http://schemas.microsoft.com/office/powerpoint/2010/main" val="18816799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2016 Training 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Webinars</a:t>
            </a:r>
          </a:p>
          <a:p>
            <a:pPr marL="0" indent="0">
              <a:buNone/>
            </a:pPr>
            <a:r>
              <a:rPr lang="en-US" sz="2400" dirty="0"/>
              <a:t>	</a:t>
            </a:r>
            <a:r>
              <a:rPr lang="en-US" sz="2400" dirty="0" smtClean="0">
                <a:hlinkClick r:id="rId2"/>
              </a:rPr>
              <a:t>http://www.xrmcoaches.com/webinars</a:t>
            </a:r>
            <a:endParaRPr lang="en-US" sz="2400" dirty="0" smtClean="0"/>
          </a:p>
          <a:p>
            <a:r>
              <a:rPr lang="en-US" dirty="0" err="1" smtClean="0"/>
              <a:t>KnowledgeBits</a:t>
            </a:r>
            <a:endParaRPr lang="en-US" dirty="0" smtClean="0"/>
          </a:p>
          <a:p>
            <a:pPr marL="0" indent="0">
              <a:buNone/>
            </a:pPr>
            <a:r>
              <a:rPr lang="en-US" sz="2400" dirty="0"/>
              <a:t>	</a:t>
            </a:r>
            <a:r>
              <a:rPr lang="en-US" sz="2400" dirty="0">
                <a:hlinkClick r:id="rId3"/>
              </a:rPr>
              <a:t>http://</a:t>
            </a:r>
            <a:r>
              <a:rPr lang="en-US" sz="2400" dirty="0" smtClean="0">
                <a:hlinkClick r:id="rId3"/>
              </a:rPr>
              <a:t>www.xrmcoaches.com/knowledgebits</a:t>
            </a:r>
            <a:endParaRPr lang="en-US" sz="2400" dirty="0" smtClean="0"/>
          </a:p>
          <a:p>
            <a:r>
              <a:rPr lang="en-US" dirty="0" smtClean="0"/>
              <a:t>Learning Plans</a:t>
            </a:r>
          </a:p>
          <a:p>
            <a:pPr marL="457200" lvl="1" indent="0">
              <a:buNone/>
            </a:pPr>
            <a:r>
              <a:rPr lang="en-US" sz="2400" dirty="0" smtClean="0"/>
              <a:t>	Availability starting late–January 2016.</a:t>
            </a:r>
          </a:p>
          <a:p>
            <a:r>
              <a:rPr lang="en-US" sz="3000" dirty="0" smtClean="0"/>
              <a:t>More Goodies</a:t>
            </a:r>
          </a:p>
          <a:p>
            <a:pPr lvl="1"/>
            <a:r>
              <a:rPr lang="en-US" sz="2600" dirty="0" smtClean="0"/>
              <a:t>Books</a:t>
            </a:r>
          </a:p>
          <a:p>
            <a:pPr lvl="1"/>
            <a:r>
              <a:rPr lang="en-US" sz="2600" dirty="0" smtClean="0"/>
              <a:t>Practice tests</a:t>
            </a:r>
          </a:p>
          <a:p>
            <a:pPr lvl="1"/>
            <a:r>
              <a:rPr lang="en-US" sz="2600" dirty="0" smtClean="0"/>
              <a:t>On–Demand video training</a:t>
            </a:r>
          </a:p>
          <a:p>
            <a:pPr lvl="1"/>
            <a:r>
              <a:rPr lang="en-US" sz="2600" dirty="0" smtClean="0"/>
              <a:t>Instructor–led training</a:t>
            </a:r>
            <a:endParaRPr lang="en-US" sz="2600" dirty="0"/>
          </a:p>
        </p:txBody>
      </p:sp>
    </p:spTree>
    <p:extLst>
      <p:ext uri="{BB962C8B-B14F-4D97-AF65-F5344CB8AC3E}">
        <p14:creationId xmlns:p14="http://schemas.microsoft.com/office/powerpoint/2010/main" val="3327165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vert="horz" wrap="square" lIns="0" tIns="0" rIns="0" bIns="0" rtlCol="0" anchor="b" anchorCtr="0">
            <a:noAutofit/>
          </a:bodyPr>
          <a:lstStyle/>
          <a:p>
            <a:pPr defTabSz="684893">
              <a:spcBef>
                <a:spcPct val="0"/>
              </a:spcBef>
              <a:spcAft>
                <a:spcPts val="450"/>
              </a:spcAft>
            </a:pPr>
            <a:r>
              <a:rPr lang="en-US" dirty="0">
                <a:ln w="3175">
                  <a:noFill/>
                </a:ln>
                <a:cs typeface="Arial" charset="0"/>
              </a:rPr>
              <a:t>Productivity:</a:t>
            </a:r>
          </a:p>
          <a:p>
            <a:pPr defTabSz="684893">
              <a:spcBef>
                <a:spcPct val="0"/>
              </a:spcBef>
              <a:spcAft>
                <a:spcPts val="450"/>
              </a:spcAft>
            </a:pPr>
            <a:r>
              <a:rPr lang="en-US" dirty="0" smtClean="0">
                <a:ln w="3175">
                  <a:noFill/>
                </a:ln>
                <a:cs typeface="Arial" charset="0"/>
              </a:rPr>
              <a:t>User Experience</a:t>
            </a:r>
          </a:p>
          <a:p>
            <a:pPr defTabSz="684893">
              <a:spcBef>
                <a:spcPct val="0"/>
              </a:spcBef>
              <a:spcAft>
                <a:spcPts val="450"/>
              </a:spcAft>
            </a:pPr>
            <a:endParaRPr lang="en-US" dirty="0">
              <a:ln w="3175">
                <a:noFill/>
              </a:ln>
              <a:cs typeface="Arial" charset="0"/>
            </a:endParaRP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499" dirty="0" smtClean="0"/>
              <a:t>Updated Navigation</a:t>
            </a:r>
            <a:endParaRPr lang="en-US" sz="1499" dirty="0"/>
          </a:p>
          <a:p>
            <a:pPr lvl="1"/>
            <a:r>
              <a:rPr lang="en-US" sz="1499" dirty="0" smtClean="0"/>
              <a:t>Improved field visibility</a:t>
            </a:r>
          </a:p>
          <a:p>
            <a:pPr lvl="1"/>
            <a:r>
              <a:rPr lang="en-US" sz="1499" dirty="0" smtClean="0"/>
              <a:t>Tab selector</a:t>
            </a:r>
            <a:endParaRPr lang="en-US" sz="1499" dirty="0"/>
          </a:p>
          <a:p>
            <a:pPr lvl="1"/>
            <a:r>
              <a:rPr lang="en-US" sz="1499" dirty="0"/>
              <a:t> </a:t>
            </a:r>
          </a:p>
        </p:txBody>
      </p:sp>
      <p:pic>
        <p:nvPicPr>
          <p:cNvPr id="1026" name="Picture 2" descr="C:\Users\Mitch\AppData\Local\Temp\SNAGHTML1ed2b0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90550"/>
            <a:ext cx="5314188"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itch\AppData\Local\Temp\SNAGHTML1ed44ba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544657"/>
            <a:ext cx="2347326"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itch\AppData\Local\Temp\SNAGHTML1ed61e6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973" y="4099137"/>
            <a:ext cx="3164840" cy="6400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spTree>
    <p:extLst>
      <p:ext uri="{BB962C8B-B14F-4D97-AF65-F5344CB8AC3E}">
        <p14:creationId xmlns:p14="http://schemas.microsoft.com/office/powerpoint/2010/main" val="16533738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522" t="-6427" r="-1145" b="5665"/>
          <a:stretch/>
        </p:blipFill>
        <p:spPr bwMode="auto">
          <a:xfrm>
            <a:off x="3372165" y="2320079"/>
            <a:ext cx="3272065" cy="2687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1"/>
          </p:nvPr>
        </p:nvSpPr>
        <p:spPr/>
        <p:txBody>
          <a:bodyPr vert="horz" wrap="square" lIns="0" tIns="0" rIns="0" bIns="0" rtlCol="0" anchor="b" anchorCtr="0">
            <a:noAutofit/>
          </a:bodyPr>
          <a:lstStyle/>
          <a:p>
            <a:pPr defTabSz="684893">
              <a:spcBef>
                <a:spcPct val="0"/>
              </a:spcBef>
              <a:spcAft>
                <a:spcPts val="450"/>
              </a:spcAft>
            </a:pPr>
            <a:r>
              <a:rPr lang="en-US" dirty="0">
                <a:ln w="3175">
                  <a:noFill/>
                </a:ln>
                <a:cs typeface="Arial" charset="0"/>
              </a:rPr>
              <a:t>Productivity:</a:t>
            </a:r>
          </a:p>
          <a:p>
            <a:pPr defTabSz="684893">
              <a:spcBef>
                <a:spcPct val="0"/>
              </a:spcBef>
              <a:spcAft>
                <a:spcPts val="450"/>
              </a:spcAft>
            </a:pPr>
            <a:r>
              <a:rPr lang="en-US" dirty="0" smtClean="0">
                <a:ln w="3175">
                  <a:noFill/>
                </a:ln>
                <a:cs typeface="Arial" charset="0"/>
              </a:rPr>
              <a:t>Document </a:t>
            </a:r>
            <a:r>
              <a:rPr lang="en-US" dirty="0">
                <a:ln w="3175">
                  <a:noFill/>
                </a:ln>
                <a:cs typeface="Arial" charset="0"/>
              </a:rPr>
              <a:t>g</a:t>
            </a:r>
            <a:r>
              <a:rPr lang="en-US" dirty="0" smtClean="0">
                <a:ln w="3175">
                  <a:noFill/>
                </a:ln>
                <a:cs typeface="Arial" charset="0"/>
              </a:rPr>
              <a:t>eneration</a:t>
            </a:r>
            <a:endParaRPr lang="en-US" dirty="0">
              <a:ln w="3175">
                <a:noFill/>
              </a:ln>
              <a:cs typeface="Arial" charset="0"/>
            </a:endParaRP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499" dirty="0"/>
              <a:t>Auto-generate formatted Documents based on CRM Records</a:t>
            </a:r>
          </a:p>
          <a:p>
            <a:pPr lvl="1"/>
            <a:r>
              <a:rPr lang="en-US" sz="1499" dirty="0"/>
              <a:t>Generate docs as part of a workflow</a:t>
            </a:r>
          </a:p>
          <a:p>
            <a:pPr lvl="1"/>
            <a:r>
              <a:rPr lang="en-US" sz="1499" dirty="0"/>
              <a:t>Create and edit Templates to achieve the desired document structure</a:t>
            </a:r>
          </a:p>
          <a:p>
            <a:pPr lvl="1"/>
            <a:r>
              <a:rPr lang="en-US" sz="1499" dirty="0"/>
              <a:t> </a:t>
            </a:r>
          </a:p>
        </p:txBody>
      </p:sp>
      <p:sp>
        <p:nvSpPr>
          <p:cNvPr id="12" name="TextBox 11"/>
          <p:cNvSpPr txBox="1"/>
          <p:nvPr/>
        </p:nvSpPr>
        <p:spPr>
          <a:xfrm>
            <a:off x="7485891" y="79527"/>
            <a:ext cx="1576929" cy="369236"/>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399" dirty="0">
                <a:latin typeface="Segoe UI Light"/>
              </a:rPr>
              <a:t>NEW</a:t>
            </a:r>
          </a:p>
        </p:txBody>
      </p:sp>
      <p:pic>
        <p:nvPicPr>
          <p:cNvPr id="2" name="Picture 1"/>
          <p:cNvPicPr>
            <a:picLocks noChangeAspect="1"/>
          </p:cNvPicPr>
          <p:nvPr/>
        </p:nvPicPr>
        <p:blipFill>
          <a:blip r:embed="rId4"/>
          <a:stretch>
            <a:fillRect/>
          </a:stretch>
        </p:blipFill>
        <p:spPr>
          <a:xfrm>
            <a:off x="3486434" y="551880"/>
            <a:ext cx="5410256" cy="1656919"/>
          </a:xfrm>
          <a:prstGeom prst="rect">
            <a:avLst/>
          </a:prstGeom>
          <a:ln>
            <a:noFill/>
          </a:ln>
          <a:effectLst>
            <a:outerShdw blurRad="292100" dist="139700" dir="2700000" algn="tl" rotWithShape="0">
              <a:srgbClr val="333333">
                <a:alpha val="65000"/>
              </a:srgbClr>
            </a:outerShdw>
          </a:effectLst>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8900" y="1380339"/>
            <a:ext cx="2448251" cy="2718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3" name="Circular Arrow 12"/>
          <p:cNvSpPr/>
          <p:nvPr/>
        </p:nvSpPr>
        <p:spPr bwMode="auto">
          <a:xfrm>
            <a:off x="4450961" y="1486186"/>
            <a:ext cx="2456810" cy="1939886"/>
          </a:xfrm>
          <a:prstGeom prst="circularArrow">
            <a:avLst>
              <a:gd name="adj1" fmla="val 7479"/>
              <a:gd name="adj2" fmla="val 1262112"/>
              <a:gd name="adj3" fmla="val 20238276"/>
              <a:gd name="adj4" fmla="val 6744129"/>
              <a:gd name="adj5" fmla="val 12876"/>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4" tIns="109700" rIns="137124" bIns="109700" numCol="1" spcCol="0" rtlCol="0" fromWordArt="0" anchor="t" anchorCtr="0" forceAA="0" compatLnSpc="1">
            <a:prstTxWarp prst="textNoShape">
              <a:avLst/>
            </a:prstTxWarp>
            <a:noAutofit/>
          </a:bodyPr>
          <a:lstStyle/>
          <a:p>
            <a:pPr algn="ctr" defTabSz="699144" fontAlgn="base">
              <a:lnSpc>
                <a:spcPct val="90000"/>
              </a:lnSpc>
              <a:spcBef>
                <a:spcPct val="0"/>
              </a:spcBef>
              <a:spcAft>
                <a:spcPct val="0"/>
              </a:spcAft>
            </a:pPr>
            <a:endParaRPr lang="en-US" sz="1349" dirty="0">
              <a:solidFill>
                <a:prstClr val="black"/>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3950265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vert="horz" wrap="square" lIns="0" tIns="0" rIns="0" bIns="0" rtlCol="0" anchor="b" anchorCtr="0">
            <a:noAutofit/>
          </a:bodyPr>
          <a:lstStyle/>
          <a:p>
            <a:pPr defTabSz="685099">
              <a:spcBef>
                <a:spcPct val="0"/>
              </a:spcBef>
              <a:spcAft>
                <a:spcPts val="450"/>
              </a:spcAft>
            </a:pPr>
            <a:r>
              <a:rPr lang="en-US" dirty="0" smtClean="0">
                <a:ln w="3175">
                  <a:noFill/>
                </a:ln>
                <a:cs typeface="Arial" charset="0"/>
              </a:rPr>
              <a:t>Productivity:</a:t>
            </a:r>
          </a:p>
          <a:p>
            <a:pPr defTabSz="685099">
              <a:spcBef>
                <a:spcPct val="0"/>
              </a:spcBef>
              <a:spcAft>
                <a:spcPts val="450"/>
              </a:spcAft>
            </a:pPr>
            <a:r>
              <a:rPr lang="en-US" dirty="0" smtClean="0">
                <a:ln w="3175">
                  <a:noFill/>
                </a:ln>
                <a:cs typeface="Arial" charset="0"/>
              </a:rPr>
              <a:t>Excel </a:t>
            </a:r>
            <a:r>
              <a:rPr lang="en-US" dirty="0">
                <a:ln w="3175">
                  <a:noFill/>
                </a:ln>
                <a:cs typeface="Arial" charset="0"/>
              </a:rPr>
              <a:t>Integration</a:t>
            </a: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499" dirty="0"/>
              <a:t>Pre-built templates</a:t>
            </a:r>
          </a:p>
          <a:p>
            <a:pPr lvl="1"/>
            <a:r>
              <a:rPr lang="en-US" sz="1499" dirty="0"/>
              <a:t>Private and Organizational templates</a:t>
            </a:r>
          </a:p>
          <a:p>
            <a:pPr lvl="1"/>
            <a:r>
              <a:rPr lang="en-US" sz="1499" dirty="0"/>
              <a:t>Share templates across team members </a:t>
            </a:r>
          </a:p>
          <a:p>
            <a:pPr lvl="1"/>
            <a:r>
              <a:rPr lang="en-US" sz="1499" dirty="0"/>
              <a:t>Export to Excel from CRM for Tablets and Phone </a:t>
            </a:r>
          </a:p>
        </p:txBody>
      </p:sp>
      <p:pic>
        <p:nvPicPr>
          <p:cNvPr id="9"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533" y="1550532"/>
            <a:ext cx="4543835" cy="2839897"/>
          </a:xfrm>
          <a:prstGeom prst="rect">
            <a:avLst/>
          </a:prstGeom>
          <a:ln>
            <a:noFill/>
          </a:ln>
          <a:effectLst>
            <a:outerShdw blurRad="292100" dist="139700" dir="2700000" algn="tl" rotWithShape="0">
              <a:srgbClr val="333333">
                <a:alpha val="65000"/>
              </a:srgbClr>
            </a:outerShdw>
          </a:effectLst>
        </p:spPr>
      </p:pic>
      <p:pic>
        <p:nvPicPr>
          <p:cNvPr id="10"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52142"/>
          <a:stretch/>
        </p:blipFill>
        <p:spPr>
          <a:xfrm>
            <a:off x="3596156" y="272858"/>
            <a:ext cx="3673440" cy="1098780"/>
          </a:xfrm>
          <a:prstGeom prst="rect">
            <a:avLst/>
          </a:prstGeom>
          <a:effectLst>
            <a:outerShdw blurRad="50800" dist="38100" dir="2700000" algn="tl" rotWithShape="0">
              <a:prstClr val="black">
                <a:alpha val="40000"/>
              </a:prstClr>
            </a:outerShdw>
          </a:effectLst>
        </p:spPr>
      </p:pic>
      <p:sp>
        <p:nvSpPr>
          <p:cNvPr id="11" name="Rectangle 10"/>
          <p:cNvSpPr/>
          <p:nvPr/>
        </p:nvSpPr>
        <p:spPr>
          <a:xfrm>
            <a:off x="4849869" y="524451"/>
            <a:ext cx="390260" cy="2438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cxnSp>
        <p:nvCxnSpPr>
          <p:cNvPr id="12" name="Straight Arrow Connector 11"/>
          <p:cNvCxnSpPr/>
          <p:nvPr/>
        </p:nvCxnSpPr>
        <p:spPr>
          <a:xfrm>
            <a:off x="5034167" y="768286"/>
            <a:ext cx="0" cy="1315466"/>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ENHANCED</a:t>
            </a:r>
          </a:p>
        </p:txBody>
      </p:sp>
      <p:pic>
        <p:nvPicPr>
          <p:cNvPr id="13" name="Picture 12"/>
          <p:cNvPicPr>
            <a:picLocks noChangeAspect="1"/>
          </p:cNvPicPr>
          <p:nvPr/>
        </p:nvPicPr>
        <p:blipFill>
          <a:blip r:embed="rId5"/>
          <a:stretch>
            <a:fillRect/>
          </a:stretch>
        </p:blipFill>
        <p:spPr>
          <a:xfrm>
            <a:off x="3605396" y="2939214"/>
            <a:ext cx="1099641" cy="2089987"/>
          </a:xfrm>
          <a:prstGeom prst="rect">
            <a:avLst/>
          </a:prstGeom>
        </p:spPr>
      </p:pic>
      <p:pic>
        <p:nvPicPr>
          <p:cNvPr id="15" name="Picture 14"/>
          <p:cNvPicPr>
            <a:picLocks noChangeAspect="1"/>
          </p:cNvPicPr>
          <p:nvPr/>
        </p:nvPicPr>
        <p:blipFill>
          <a:blip r:embed="rId5"/>
          <a:stretch>
            <a:fillRect/>
          </a:stretch>
        </p:blipFill>
        <p:spPr>
          <a:xfrm>
            <a:off x="4672509" y="2939214"/>
            <a:ext cx="1099641" cy="2089987"/>
          </a:xfrm>
          <a:prstGeom prst="rect">
            <a:avLst/>
          </a:prstGeom>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t="3986" b="7766"/>
          <a:stretch/>
        </p:blipFill>
        <p:spPr>
          <a:xfrm>
            <a:off x="4777144" y="3302275"/>
            <a:ext cx="911240" cy="1406784"/>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7315" y="4498346"/>
            <a:ext cx="1021139" cy="548498"/>
          </a:xfrm>
          <a:prstGeom prst="rect">
            <a:avLst/>
          </a:prstGeom>
        </p:spPr>
      </p:pic>
    </p:spTree>
    <p:extLst>
      <p:ext uri="{BB962C8B-B14F-4D97-AF65-F5344CB8AC3E}">
        <p14:creationId xmlns:p14="http://schemas.microsoft.com/office/powerpoint/2010/main" val="105470803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5246" y="20270"/>
            <a:ext cx="2815154" cy="2063354"/>
          </a:xfrm>
        </p:spPr>
        <p:txBody>
          <a:bodyPr vert="horz" wrap="square" lIns="0" tIns="0" rIns="0" bIns="0" rtlCol="0" anchor="b" anchorCtr="0">
            <a:noAutofit/>
          </a:bodyPr>
          <a:lstStyle/>
          <a:p>
            <a:pPr defTabSz="685099">
              <a:spcBef>
                <a:spcPct val="0"/>
              </a:spcBef>
              <a:spcAft>
                <a:spcPts val="450"/>
              </a:spcAft>
            </a:pPr>
            <a:r>
              <a:rPr lang="en-US" dirty="0" smtClean="0">
                <a:ln w="3175">
                  <a:noFill/>
                </a:ln>
                <a:cs typeface="Arial" charset="0"/>
              </a:rPr>
              <a:t>Productivity:</a:t>
            </a:r>
          </a:p>
          <a:p>
            <a:pPr>
              <a:buClrTx/>
              <a:defRPr/>
            </a:pPr>
            <a:r>
              <a:rPr lang="en-US" dirty="0">
                <a:gradFill>
                  <a:gsLst>
                    <a:gs pos="100000">
                      <a:sysClr val="window" lastClr="FFFFFF"/>
                    </a:gs>
                    <a:gs pos="0">
                      <a:sysClr val="window" lastClr="FFFFFF"/>
                    </a:gs>
                  </a:gsLst>
                  <a:lin ang="5400000" scaled="0"/>
                </a:gradFill>
              </a:rPr>
              <a:t>Information Discovery</a:t>
            </a: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499" dirty="0"/>
              <a:t>Trending Documents</a:t>
            </a:r>
          </a:p>
        </p:txBody>
      </p:sp>
      <p:sp>
        <p:nvSpPr>
          <p:cNvPr id="28" name="TextBox 27"/>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NEW</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754" t="5820" r="594" b="1560"/>
          <a:stretch/>
        </p:blipFill>
        <p:spPr>
          <a:xfrm>
            <a:off x="3486150" y="1143000"/>
            <a:ext cx="5486400" cy="3143250"/>
          </a:xfrm>
          <a:prstGeom prst="rect">
            <a:avLst/>
          </a:prstGeom>
          <a:ln>
            <a:noFill/>
          </a:ln>
          <a:effectLst>
            <a:outerShdw blurRad="292100" dist="139700" dir="2700000" algn="tl" rotWithShape="0">
              <a:srgbClr val="333333">
                <a:alpha val="65000"/>
              </a:srgbClr>
            </a:outerShdw>
          </a:effectLst>
        </p:spPr>
      </p:pic>
      <p:grpSp>
        <p:nvGrpSpPr>
          <p:cNvPr id="3" name="Group 2"/>
          <p:cNvGrpSpPr/>
          <p:nvPr/>
        </p:nvGrpSpPr>
        <p:grpSpPr>
          <a:xfrm>
            <a:off x="257184" y="4560570"/>
            <a:ext cx="1285867" cy="411480"/>
            <a:chOff x="303212" y="5715000"/>
            <a:chExt cx="1714489" cy="54864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212" y="5715000"/>
              <a:ext cx="548640" cy="548640"/>
            </a:xfrm>
            <a:prstGeom prst="rect">
              <a:avLst/>
            </a:prstGeom>
          </p:spPr>
        </p:pic>
        <p:sp>
          <p:nvSpPr>
            <p:cNvPr id="7" name="TextBox 6"/>
            <p:cNvSpPr txBox="1"/>
            <p:nvPr/>
          </p:nvSpPr>
          <p:spPr>
            <a:xfrm>
              <a:off x="851852" y="5722883"/>
              <a:ext cx="1165849" cy="492223"/>
            </a:xfrm>
            <a:prstGeom prst="rect">
              <a:avLst/>
            </a:prstGeom>
          </p:spPr>
          <p:txBody>
            <a:bodyPr vert="horz" wrap="square" lIns="68562" tIns="68562" rIns="68562" bIns="68562" rtlCol="0" anchor="t">
              <a:spAutoFit/>
            </a:bodyPr>
            <a:lstStyle/>
            <a:p>
              <a:r>
                <a:rPr lang="en-US" sz="1499" dirty="0">
                  <a:solidFill>
                    <a:schemeClr val="accent2"/>
                  </a:solidFill>
                  <a:latin typeface="Segoe UI" pitchFamily="34" charset="0"/>
                  <a:ea typeface="Segoe UI" pitchFamily="34" charset="0"/>
                  <a:cs typeface="Segoe UI" pitchFamily="34" charset="0"/>
                </a:rPr>
                <a:t>Delve</a:t>
              </a:r>
            </a:p>
          </p:txBody>
        </p:sp>
      </p:grpSp>
    </p:spTree>
    <p:extLst>
      <p:ext uri="{BB962C8B-B14F-4D97-AF65-F5344CB8AC3E}">
        <p14:creationId xmlns:p14="http://schemas.microsoft.com/office/powerpoint/2010/main" val="393852270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385246" y="20270"/>
            <a:ext cx="3158054" cy="2063354"/>
          </a:xfrm>
        </p:spPr>
        <p:txBody>
          <a:bodyPr vert="horz" wrap="square" lIns="0" tIns="0" rIns="0" bIns="0" rtlCol="0" anchor="b" anchorCtr="0">
            <a:noAutofit/>
          </a:bodyPr>
          <a:lstStyle/>
          <a:p>
            <a:pPr defTabSz="685099">
              <a:spcBef>
                <a:spcPct val="0"/>
              </a:spcBef>
              <a:spcAft>
                <a:spcPts val="450"/>
              </a:spcAft>
            </a:pPr>
            <a:r>
              <a:rPr lang="en-US" dirty="0" smtClean="0">
                <a:ln w="3175">
                  <a:noFill/>
                </a:ln>
                <a:cs typeface="Arial" charset="0"/>
              </a:rPr>
              <a:t>Productivity:</a:t>
            </a:r>
          </a:p>
          <a:p>
            <a:pPr>
              <a:buClrTx/>
              <a:defRPr/>
            </a:pPr>
            <a:r>
              <a:rPr lang="en-US" sz="2550" dirty="0">
                <a:gradFill>
                  <a:gsLst>
                    <a:gs pos="100000">
                      <a:sysClr val="window" lastClr="FFFFFF"/>
                    </a:gs>
                    <a:gs pos="0">
                      <a:sysClr val="window" lastClr="FFFFFF"/>
                    </a:gs>
                  </a:gsLst>
                  <a:lin ang="5400000" scaled="0"/>
                </a:gradFill>
              </a:rPr>
              <a:t>OneDrive for Business and documents</a:t>
            </a:r>
          </a:p>
        </p:txBody>
      </p:sp>
      <p:sp>
        <p:nvSpPr>
          <p:cNvPr id="6" name="Text Placeholder 5"/>
          <p:cNvSpPr>
            <a:spLocks noGrp="1"/>
          </p:cNvSpPr>
          <p:nvPr>
            <p:ph type="body" sz="quarter" idx="10"/>
          </p:nvPr>
        </p:nvSpPr>
        <p:spPr/>
        <p:txBody>
          <a:bodyPr vert="horz" wrap="square" lIns="0" tIns="0" rIns="0" bIns="0" rtlCol="0">
            <a:noAutofit/>
          </a:bodyPr>
          <a:lstStyle/>
          <a:p>
            <a:pPr lvl="1"/>
            <a:r>
              <a:rPr lang="en-US" sz="1499" dirty="0"/>
              <a:t>Private documents storage</a:t>
            </a:r>
          </a:p>
          <a:p>
            <a:pPr lvl="1"/>
            <a:r>
              <a:rPr lang="en-US" sz="1499" dirty="0"/>
              <a:t>All document sources in one place</a:t>
            </a:r>
          </a:p>
          <a:p>
            <a:pPr lvl="1"/>
            <a:r>
              <a:rPr lang="en-US" sz="1499" dirty="0"/>
              <a:t>Phone and tablet support for document management</a:t>
            </a:r>
          </a:p>
        </p:txBody>
      </p:sp>
      <p:sp>
        <p:nvSpPr>
          <p:cNvPr id="28" name="TextBox 27"/>
          <p:cNvSpPr txBox="1"/>
          <p:nvPr/>
        </p:nvSpPr>
        <p:spPr>
          <a:xfrm>
            <a:off x="7486650" y="78877"/>
            <a:ext cx="1577340" cy="369332"/>
          </a:xfrm>
          <a:prstGeom prst="rect">
            <a:avLst/>
          </a:prstGeom>
          <a:noFill/>
          <a:ln w="28575">
            <a:solidFill>
              <a:srgbClr val="002060"/>
            </a:solidFill>
          </a:ln>
        </p:spPr>
        <p:txBody>
          <a:bodyPr wrap="none" lIns="0" tIns="0" rIns="0" bIns="0" rtlCol="0">
            <a:noAutofit/>
          </a:bodyPr>
          <a:lstStyle>
            <a:defPPr>
              <a:defRPr lang="en-US"/>
            </a:defPPr>
            <a:lvl1pPr algn="r">
              <a:defRPr sz="3200">
                <a:ln w="0"/>
                <a:solidFill>
                  <a:srgbClr val="072B61"/>
                </a:solidFill>
                <a:effectLst>
                  <a:outerShdw blurRad="38100" dist="25400" dir="5400000" algn="ctr" rotWithShape="0">
                    <a:srgbClr val="6E747A">
                      <a:alpha val="43000"/>
                    </a:srgbClr>
                  </a:outerShdw>
                </a:effectLst>
              </a:defRPr>
            </a:lvl1pPr>
          </a:lstStyle>
          <a:p>
            <a:pPr algn="ctr"/>
            <a:r>
              <a:rPr lang="en-US" sz="2400" dirty="0"/>
              <a:t>NEW</a:t>
            </a:r>
          </a:p>
        </p:txBody>
      </p:sp>
      <p:pic>
        <p:nvPicPr>
          <p:cNvPr id="7" name="Picture 6"/>
          <p:cNvPicPr/>
          <p:nvPr/>
        </p:nvPicPr>
        <p:blipFill>
          <a:blip r:embed="rId3"/>
          <a:stretch>
            <a:fillRect/>
          </a:stretch>
        </p:blipFill>
        <p:spPr>
          <a:xfrm>
            <a:off x="4000488" y="636433"/>
            <a:ext cx="3780949" cy="2147411"/>
          </a:xfrm>
          <a:prstGeom prst="rect">
            <a:avLst/>
          </a:prstGeom>
          <a:ln>
            <a:noFill/>
          </a:ln>
          <a:effectLst>
            <a:outerShdw blurRad="292100" dist="139700" dir="2700000" algn="tl" rotWithShape="0">
              <a:srgbClr val="333333">
                <a:alpha val="65000"/>
              </a:srgbClr>
            </a:outerShdw>
          </a:effectLst>
        </p:spPr>
      </p:pic>
      <p:pic>
        <p:nvPicPr>
          <p:cNvPr id="11" name="Picture 2" descr="1_splash_odb"/>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56" t="-46" r="946" b="1176"/>
          <a:stretch/>
        </p:blipFill>
        <p:spPr bwMode="auto">
          <a:xfrm>
            <a:off x="5715000" y="895235"/>
            <a:ext cx="2981856" cy="22413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3732985" y="2948408"/>
            <a:ext cx="2937724" cy="1978897"/>
          </a:xfrm>
          <a:prstGeom prst="rect">
            <a:avLst/>
          </a:prstGeom>
        </p:spPr>
      </p:pic>
      <p:grpSp>
        <p:nvGrpSpPr>
          <p:cNvPr id="12" name="Group 11"/>
          <p:cNvGrpSpPr/>
          <p:nvPr/>
        </p:nvGrpSpPr>
        <p:grpSpPr>
          <a:xfrm>
            <a:off x="6149308" y="3257551"/>
            <a:ext cx="856106" cy="1795813"/>
            <a:chOff x="9357275" y="4430630"/>
            <a:chExt cx="1141474" cy="2394417"/>
          </a:xfrm>
        </p:grpSpPr>
        <p:pic>
          <p:nvPicPr>
            <p:cNvPr id="13"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396" r="18887"/>
            <a:stretch/>
          </p:blipFill>
          <p:spPr bwMode="auto">
            <a:xfrm>
              <a:off x="9357275" y="4430630"/>
              <a:ext cx="1141474" cy="23944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stretch>
              <a:fillRect/>
            </a:stretch>
          </p:blipFill>
          <p:spPr>
            <a:xfrm>
              <a:off x="9416528" y="4712577"/>
              <a:ext cx="1005016" cy="1857161"/>
            </a:xfrm>
            <a:prstGeom prst="rect">
              <a:avLst/>
            </a:prstGeom>
          </p:spPr>
        </p:pic>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600" y="4457700"/>
            <a:ext cx="1754762" cy="685800"/>
          </a:xfrm>
          <a:prstGeom prst="rect">
            <a:avLst/>
          </a:prstGeom>
        </p:spPr>
      </p:pic>
    </p:spTree>
    <p:extLst>
      <p:ext uri="{BB962C8B-B14F-4D97-AF65-F5344CB8AC3E}">
        <p14:creationId xmlns:p14="http://schemas.microsoft.com/office/powerpoint/2010/main" val="16879430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15075</TotalTime>
  <Words>4498</Words>
  <Application>Microsoft Office PowerPoint</Application>
  <PresentationFormat>On-screen Show (16:9)</PresentationFormat>
  <Paragraphs>476</Paragraphs>
  <Slides>36</Slides>
  <Notes>29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ＭＳ Ｐゴシック</vt:lpstr>
      <vt:lpstr>Arial</vt:lpstr>
      <vt:lpstr>Calibri</vt:lpstr>
      <vt:lpstr>Courier New</vt:lpstr>
      <vt:lpstr>Segoe UI</vt:lpstr>
      <vt:lpstr>Segoe UI Black</vt:lpstr>
      <vt:lpstr>Segoe UI Light</vt:lpstr>
      <vt:lpstr>Segoe UI Semibold</vt:lpstr>
      <vt:lpstr>Times New Roman</vt:lpstr>
      <vt:lpstr>Wingdings</vt:lpstr>
      <vt:lpstr>Office Theme</vt:lpstr>
      <vt:lpstr>Dynamics CRM 2016</vt:lpstr>
      <vt:lpstr>Mitch Milam</vt:lpstr>
      <vt:lpstr>Future Events</vt:lpstr>
      <vt:lpstr>2016 Training 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Demonstrations</vt:lpstr>
      <vt:lpstr>Questions?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Dynamics CRM Architect</dc:title>
  <dc:creator>Mitch Milam</dc:creator>
  <cp:lastModifiedBy>Mitch Milam</cp:lastModifiedBy>
  <cp:revision>511</cp:revision>
  <cp:lastPrinted>2014-08-04T20:14:51Z</cp:lastPrinted>
  <dcterms:created xsi:type="dcterms:W3CDTF">2014-08-03T21:50:47Z</dcterms:created>
  <dcterms:modified xsi:type="dcterms:W3CDTF">2016-03-19T14:33:35Z</dcterms:modified>
</cp:coreProperties>
</file>